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webp" ContentType="image/webp"/>
  <Override PartName="/ppt/media/image11.webp" ContentType="image/webp"/>
  <Override PartName="/ppt/media/image12.webp" ContentType="image/webp"/>
  <Override PartName="/ppt/media/image13.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 id="274" r:id="rId18"/>
    <p:sldId id="276" r:id="rId19"/>
    <p:sldId id="279" r:id="rId20"/>
    <p:sldId id="277" r:id="rId21"/>
    <p:sldId id="280" r:id="rId22"/>
    <p:sldId id="281" r:id="rId23"/>
    <p:sldId id="282" r:id="rId24"/>
    <p:sldId id="278"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20E11"/>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09"/>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79.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3.xml"/><Relationship Id="rId6" Type="http://schemas.microsoft.com/office/2007/relationships/hdphoto" Target="../media/image6.wdp"/><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4.jpeg"/><Relationship Id="rId6" Type="http://schemas.microsoft.com/office/2007/relationships/hdphoto" Target="../media/image6.wdp"/><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9.png"/><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5.GIF"/><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6.jpeg"/><Relationship Id="rId6" Type="http://schemas.openxmlformats.org/officeDocument/2006/relationships/image" Target="../media/image9.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7.png"/><Relationship Id="rId6" Type="http://schemas.openxmlformats.org/officeDocument/2006/relationships/image" Target="../media/image9.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8.png"/><Relationship Id="rId6" Type="http://schemas.openxmlformats.org/officeDocument/2006/relationships/image" Target="../media/image9.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9.jpeg"/><Relationship Id="rId6" Type="http://schemas.openxmlformats.org/officeDocument/2006/relationships/image" Target="../media/image9.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jpeg"/><Relationship Id="rId3" Type="http://schemas.openxmlformats.org/officeDocument/2006/relationships/image" Target="../media/image9.png"/><Relationship Id="rId2" Type="http://schemas.microsoft.com/office/2007/relationships/hdphoto" Target="../media/image2.wdp"/><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1.jpeg"/><Relationship Id="rId6" Type="http://schemas.openxmlformats.org/officeDocument/2006/relationships/image" Target="../media/image9.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1" Type="http://schemas.openxmlformats.org/officeDocument/2006/relationships/slideLayout" Target="../slideLayouts/slideLayout1.xml"/><Relationship Id="rId20" Type="http://schemas.openxmlformats.org/officeDocument/2006/relationships/tags" Target="../tags/tag78.xml"/><Relationship Id="rId2" Type="http://schemas.microsoft.com/office/2007/relationships/hdphoto" Target="../media/image2.wdp"/><Relationship Id="rId19" Type="http://schemas.openxmlformats.org/officeDocument/2006/relationships/tags" Target="../tags/tag77.xml"/><Relationship Id="rId18" Type="http://schemas.openxmlformats.org/officeDocument/2006/relationships/tags" Target="../tags/tag76.xml"/><Relationship Id="rId17" Type="http://schemas.openxmlformats.org/officeDocument/2006/relationships/tags" Target="../tags/tag75.xml"/><Relationship Id="rId16" Type="http://schemas.openxmlformats.org/officeDocument/2006/relationships/tags" Target="../tags/tag74.xml"/><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2.jpeg"/><Relationship Id="rId6" Type="http://schemas.openxmlformats.org/officeDocument/2006/relationships/image" Target="../media/image9.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3.jpeg"/><Relationship Id="rId6" Type="http://schemas.openxmlformats.org/officeDocument/2006/relationships/image" Target="../media/image9.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jpeg"/><Relationship Id="rId6" Type="http://schemas.openxmlformats.org/officeDocument/2006/relationships/image" Target="../media/image9.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jpe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0.webp"/><Relationship Id="rId6" Type="http://schemas.openxmlformats.org/officeDocument/2006/relationships/image" Target="../media/image9.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1.webp"/><Relationship Id="rId6" Type="http://schemas.openxmlformats.org/officeDocument/2006/relationships/image" Target="../media/image9.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webp"/><Relationship Id="rId7" Type="http://schemas.openxmlformats.org/officeDocument/2006/relationships/image" Target="../media/image12.webp"/><Relationship Id="rId6" Type="http://schemas.openxmlformats.org/officeDocument/2006/relationships/image" Target="../media/image9.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2.wdp"/><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3188"/>
            <a:ext cx="12192000" cy="6858000"/>
          </a:xfrm>
          <a:prstGeom prst="rect">
            <a:avLst/>
          </a:prstGeom>
        </p:spPr>
      </p:pic>
      <p:pic>
        <p:nvPicPr>
          <p:cNvPr id="8" name="图片 7" descr="134697ddb9c69206544d51ac270f16a4-removebg-preview"/>
          <p:cNvPicPr>
            <a:picLocks noChangeAspect="1"/>
          </p:cNvPicPr>
          <p:nvPr/>
        </p:nvPicPr>
        <p:blipFill>
          <a:blip r:embed="rId3">
            <a:lum bright="6000"/>
          </a:blip>
          <a:stretch>
            <a:fillRect/>
          </a:stretch>
        </p:blipFill>
        <p:spPr>
          <a:xfrm>
            <a:off x="-459105" y="438150"/>
            <a:ext cx="6061710" cy="563499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rcRect l="-3020" t="66791" r="84454" b="-2093"/>
          <a:stretch>
            <a:fillRect/>
          </a:stretch>
        </p:blipFill>
        <p:spPr>
          <a:xfrm>
            <a:off x="8041711" y="4233798"/>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sp>
        <p:nvSpPr>
          <p:cNvPr id="61" name="文本框 60"/>
          <p:cNvSpPr txBox="1"/>
          <p:nvPr/>
        </p:nvSpPr>
        <p:spPr>
          <a:xfrm>
            <a:off x="3781425" y="757555"/>
            <a:ext cx="1143635" cy="2646045"/>
          </a:xfrm>
          <a:prstGeom prst="rect">
            <a:avLst/>
          </a:prstGeom>
          <a:noFill/>
        </p:spPr>
        <p:txBody>
          <a:bodyPr wrap="square">
            <a:spAutoFit/>
          </a:bodyPr>
          <a:lstStyle/>
          <a:p>
            <a:r>
              <a:rPr lang="zh-CN" altLang="en-US" sz="16600" dirty="0">
                <a:ln w="19050">
                  <a:solidFill>
                    <a:srgbClr val="FFF4D0"/>
                  </a:solidFill>
                </a:ln>
                <a:solidFill>
                  <a:srgbClr val="A70D11"/>
                </a:solidFill>
                <a:latin typeface="演示流云楷" panose="02000600000000000000" charset="-122"/>
                <a:ea typeface="演示流云楷" panose="02000600000000000000" charset="-122"/>
              </a:rPr>
              <a:t>余</a:t>
            </a:r>
            <a:endParaRPr lang="zh-CN" altLang="en-US" sz="16600" dirty="0">
              <a:ln w="19050">
                <a:solidFill>
                  <a:srgbClr val="FFF4D0"/>
                </a:solidFill>
              </a:ln>
              <a:solidFill>
                <a:srgbClr val="A70D11"/>
              </a:solidFill>
              <a:latin typeface="演示流云楷" panose="02000600000000000000" charset="-122"/>
              <a:ea typeface="演示流云楷" panose="02000600000000000000" charset="-122"/>
            </a:endParaRPr>
          </a:p>
        </p:txBody>
      </p:sp>
      <p:sp>
        <p:nvSpPr>
          <p:cNvPr id="2" name="文本框 1"/>
          <p:cNvSpPr txBox="1"/>
          <p:nvPr/>
        </p:nvSpPr>
        <p:spPr>
          <a:xfrm>
            <a:off x="5067935" y="757555"/>
            <a:ext cx="2342515" cy="2646045"/>
          </a:xfrm>
          <a:prstGeom prst="rect">
            <a:avLst/>
          </a:prstGeom>
          <a:noFill/>
        </p:spPr>
        <p:txBody>
          <a:bodyPr wrap="square">
            <a:spAutoFit/>
          </a:bodyPr>
          <a:p>
            <a:r>
              <a:rPr lang="zh-CN" altLang="en-US" sz="16600" dirty="0">
                <a:ln w="19050">
                  <a:solidFill>
                    <a:srgbClr val="FFF4D0"/>
                  </a:solidFill>
                </a:ln>
                <a:solidFill>
                  <a:srgbClr val="A70D11"/>
                </a:solidFill>
                <a:latin typeface="演示流云楷" panose="02000600000000000000" charset="-122"/>
                <a:ea typeface="演示流云楷" panose="02000600000000000000" charset="-122"/>
              </a:rPr>
              <a:t>华</a:t>
            </a:r>
            <a:endParaRPr lang="zh-CN" altLang="en-US" sz="16600" dirty="0">
              <a:ln w="19050">
                <a:solidFill>
                  <a:srgbClr val="FFF4D0"/>
                </a:solidFill>
              </a:ln>
              <a:solidFill>
                <a:srgbClr val="A70D11"/>
              </a:solidFill>
              <a:latin typeface="演示流云楷" panose="02000600000000000000" charset="-122"/>
              <a:ea typeface="演示流云楷" panose="02000600000000000000" charset="-122"/>
            </a:endParaRPr>
          </a:p>
        </p:txBody>
      </p:sp>
      <p:sp>
        <p:nvSpPr>
          <p:cNvPr id="3" name="文本框 2"/>
          <p:cNvSpPr txBox="1"/>
          <p:nvPr/>
        </p:nvSpPr>
        <p:spPr>
          <a:xfrm>
            <a:off x="6649085" y="861695"/>
            <a:ext cx="2342515" cy="2646045"/>
          </a:xfrm>
          <a:prstGeom prst="rect">
            <a:avLst/>
          </a:prstGeom>
          <a:noFill/>
        </p:spPr>
        <p:txBody>
          <a:bodyPr wrap="square">
            <a:spAutoFit/>
          </a:bodyPr>
          <a:p>
            <a:r>
              <a:rPr lang="zh-CN" altLang="en-US" sz="16600" dirty="0">
                <a:ln w="19050">
                  <a:solidFill>
                    <a:srgbClr val="FFF4D0"/>
                  </a:solidFill>
                </a:ln>
                <a:solidFill>
                  <a:srgbClr val="A70D11"/>
                </a:solidFill>
                <a:latin typeface="演示流云楷" panose="02000600000000000000" charset="-122"/>
                <a:ea typeface="演示流云楷" panose="02000600000000000000" charset="-122"/>
              </a:rPr>
              <a:t>英</a:t>
            </a:r>
            <a:endParaRPr lang="zh-CN" altLang="en-US" sz="16600" dirty="0">
              <a:ln w="19050">
                <a:solidFill>
                  <a:srgbClr val="FFF4D0"/>
                </a:solidFill>
              </a:ln>
              <a:solidFill>
                <a:srgbClr val="A70D11"/>
              </a:solidFill>
              <a:latin typeface="演示流云楷" panose="02000600000000000000" charset="-122"/>
              <a:ea typeface="演示流云楷" panose="02000600000000000000" charset="-122"/>
            </a:endParaRPr>
          </a:p>
        </p:txBody>
      </p:sp>
      <p:sp>
        <p:nvSpPr>
          <p:cNvPr id="4" name="文本框 3"/>
          <p:cNvSpPr txBox="1"/>
          <p:nvPr/>
        </p:nvSpPr>
        <p:spPr>
          <a:xfrm>
            <a:off x="8357235" y="922655"/>
            <a:ext cx="2342515" cy="2646045"/>
          </a:xfrm>
          <a:prstGeom prst="rect">
            <a:avLst/>
          </a:prstGeom>
          <a:noFill/>
        </p:spPr>
        <p:txBody>
          <a:bodyPr wrap="square">
            <a:spAutoFit/>
          </a:bodyPr>
          <a:p>
            <a:r>
              <a:rPr lang="zh-CN" altLang="en-US" sz="16600" dirty="0">
                <a:ln w="19050">
                  <a:solidFill>
                    <a:srgbClr val="FFF4D0"/>
                  </a:solidFill>
                </a:ln>
                <a:solidFill>
                  <a:srgbClr val="A70D11"/>
                </a:solidFill>
                <a:latin typeface="演示流云楷" panose="02000600000000000000" charset="-122"/>
                <a:ea typeface="演示流云楷" panose="02000600000000000000" charset="-122"/>
              </a:rPr>
              <a:t>死</a:t>
            </a:r>
            <a:endParaRPr lang="zh-CN" altLang="en-US" sz="16600" dirty="0">
              <a:ln w="19050">
                <a:solidFill>
                  <a:srgbClr val="FFF4D0"/>
                </a:solidFill>
              </a:ln>
              <a:solidFill>
                <a:srgbClr val="A70D11"/>
              </a:solidFill>
              <a:latin typeface="演示流云楷" panose="02000600000000000000" charset="-122"/>
              <a:ea typeface="演示流云楷" panose="02000600000000000000" charset="-122"/>
            </a:endParaRPr>
          </a:p>
        </p:txBody>
      </p:sp>
      <p:sp>
        <p:nvSpPr>
          <p:cNvPr id="7" name="文本框 6"/>
          <p:cNvSpPr txBox="1"/>
          <p:nvPr/>
        </p:nvSpPr>
        <p:spPr>
          <a:xfrm>
            <a:off x="9964420" y="861695"/>
            <a:ext cx="2342515" cy="2646045"/>
          </a:xfrm>
          <a:prstGeom prst="rect">
            <a:avLst/>
          </a:prstGeom>
          <a:noFill/>
        </p:spPr>
        <p:txBody>
          <a:bodyPr wrap="square">
            <a:spAutoFit/>
          </a:bodyPr>
          <a:p>
            <a:r>
              <a:rPr lang="zh-CN" altLang="en-US" sz="16600" dirty="0">
                <a:ln w="19050">
                  <a:solidFill>
                    <a:srgbClr val="FFF4D0"/>
                  </a:solidFill>
                </a:ln>
                <a:solidFill>
                  <a:srgbClr val="A70D11"/>
                </a:solidFill>
                <a:latin typeface="演示流云楷" panose="02000600000000000000" charset="-122"/>
                <a:ea typeface="演示流云楷" panose="02000600000000000000" charset="-122"/>
              </a:rPr>
              <a:t>刑</a:t>
            </a:r>
            <a:endParaRPr lang="zh-CN" altLang="en-US" sz="16600" dirty="0">
              <a:ln w="19050">
                <a:solidFill>
                  <a:srgbClr val="FFF4D0"/>
                </a:solidFill>
              </a:ln>
              <a:solidFill>
                <a:srgbClr val="A70D11"/>
              </a:solidFill>
              <a:latin typeface="演示流云楷" panose="02000600000000000000" charset="-122"/>
              <a:ea typeface="演示流云楷" panose="02000600000000000000" charset="-122"/>
            </a:endParaRPr>
          </a:p>
        </p:txBody>
      </p:sp>
      <p:sp>
        <p:nvSpPr>
          <p:cNvPr id="51" name="文本框 50"/>
          <p:cNvSpPr txBox="1"/>
          <p:nvPr/>
        </p:nvSpPr>
        <p:spPr>
          <a:xfrm>
            <a:off x="5039995" y="3270885"/>
            <a:ext cx="5782945" cy="681355"/>
          </a:xfrm>
          <a:prstGeom prst="rect">
            <a:avLst/>
          </a:prstGeom>
          <a:noFill/>
        </p:spPr>
        <p:txBody>
          <a:bodyPr wrap="square">
            <a:spAutoFit/>
          </a:bodyPr>
          <a:p>
            <a:pPr>
              <a:lnSpc>
                <a:spcPct val="120000"/>
              </a:lnSpc>
            </a:pP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2025</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年</a:t>
            </a: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月</a:t>
            </a:r>
            <a:r>
              <a:rPr lang="en-US" altLang="zh-CN"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28</a:t>
            </a:r>
            <a:r>
              <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日，贵州省贵阳市中级人民法院依照法定程序对余华英执行死刑，检察机关依法派员临场监督。</a:t>
            </a:r>
            <a:endParaRPr lang="zh-CN" altLang="en-US" sz="1600" dirty="0">
              <a:solidFill>
                <a:schemeClr val="tx1">
                  <a:lumMod val="65000"/>
                  <a:lumOff val="3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圆角 9"/>
          <p:cNvSpPr/>
          <p:nvPr>
            <p:custDataLst>
              <p:tags r:id="rId7"/>
            </p:custDataLst>
          </p:nvPr>
        </p:nvSpPr>
        <p:spPr>
          <a:xfrm>
            <a:off x="4803775" y="4185920"/>
            <a:ext cx="6757035" cy="546735"/>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一个恶魔的覆灭与</a:t>
            </a:r>
            <a:r>
              <a:rPr lang="en-US" altLang="zh-CN"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17</a:t>
            </a:r>
            <a:r>
              <a:rPr lang="zh-CN" altLang="en-US"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个家庭的泣血人生</a:t>
            </a:r>
            <a:endParaRPr lang="zh-CN" altLang="en-US"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5" name="任意多边形 4"/>
          <p:cNvSpPr/>
          <p:nvPr/>
        </p:nvSpPr>
        <p:spPr>
          <a:xfrm>
            <a:off x="0" y="5748020"/>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gs>
              <a:gs pos="59000">
                <a:srgbClr val="A70D11"/>
              </a:gs>
              <a:gs pos="100000">
                <a:srgbClr val="A70D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9275445" y="4966335"/>
            <a:ext cx="3202305" cy="706755"/>
          </a:xfrm>
          <a:prstGeom prst="rect">
            <a:avLst/>
          </a:prstGeom>
          <a:noFill/>
        </p:spPr>
        <p:txBody>
          <a:bodyPr wrap="square" rtlCol="0">
            <a:spAutoFit/>
          </a:bodyPr>
          <a:p>
            <a:r>
              <a:rPr lang="zh-CN" altLang="en-US" sz="2000"/>
              <a:t>数据科学</a:t>
            </a:r>
            <a:r>
              <a:rPr lang="en-US" altLang="zh-CN" sz="2000"/>
              <a:t>231</a:t>
            </a:r>
            <a:r>
              <a:rPr lang="zh-CN" altLang="en-US" sz="2000"/>
              <a:t>第七组</a:t>
            </a:r>
            <a:endParaRPr lang="zh-CN" altLang="en-US" sz="2000"/>
          </a:p>
          <a:p>
            <a:r>
              <a:rPr lang="zh-CN" altLang="en-US" sz="2000"/>
              <a:t>演讲人：刘颖</a:t>
            </a:r>
            <a:endParaRPr lang="zh-CN" altLang="en-US" sz="2000"/>
          </a:p>
        </p:txBody>
      </p:sp>
    </p:spTree>
  </p:cSld>
  <p:clrMapOvr>
    <a:masterClrMapping/>
  </p:clrMapOvr>
  <p:transition spd="slow">
    <p:comb/>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rcRect l="9038" t="18013" r="10529" b="14967"/>
          <a:stretch>
            <a:fillRect/>
          </a:stretch>
        </p:blipFill>
        <p:spPr>
          <a:xfrm>
            <a:off x="374015" y="1630045"/>
            <a:ext cx="5911850" cy="802005"/>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rcRect l="-3020" t="66791" r="84454" b="-2093"/>
          <a:stretch>
            <a:fillRect/>
          </a:stretch>
        </p:blipFill>
        <p:spPr>
          <a:xfrm>
            <a:off x="8041076" y="4121403"/>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03</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法律</a:t>
                </a:r>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审判</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sp>
        <p:nvSpPr>
          <p:cNvPr id="2" name="文本框 1"/>
          <p:cNvSpPr txBox="1"/>
          <p:nvPr/>
        </p:nvSpPr>
        <p:spPr>
          <a:xfrm>
            <a:off x="782955" y="1701165"/>
            <a:ext cx="7120255" cy="916305"/>
          </a:xfrm>
          <a:prstGeom prst="rect">
            <a:avLst/>
          </a:prstGeom>
          <a:noFill/>
        </p:spPr>
        <p:txBody>
          <a:bodyPr wrap="square" rtlCol="0">
            <a:noAutofit/>
          </a:bodyPr>
          <a:p>
            <a:pPr>
              <a:lnSpc>
                <a:spcPct val="150000"/>
              </a:lnSpc>
            </a:pP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1993</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年起，余华英及其同伙一起拐卖多名儿童。</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614045" y="2710815"/>
            <a:ext cx="6657975" cy="3415030"/>
          </a:xfrm>
          <a:prstGeom prst="rect">
            <a:avLst/>
          </a:prstGeom>
          <a:noFill/>
        </p:spPr>
        <p:txBody>
          <a:bodyPr wrap="square" rtlCol="0">
            <a:spAutoFit/>
          </a:bodyPr>
          <a:p>
            <a:pPr marL="285750" indent="-285750">
              <a:lnSpc>
                <a:spcPct val="150000"/>
              </a:lnSpc>
              <a:buFont typeface="Wingdings" panose="05000000000000000000" charset="0"/>
              <a:buChar char="Ø"/>
            </a:pPr>
            <a:r>
              <a:rPr lang="en-US" altLang="zh-CN"/>
              <a:t>2022</a:t>
            </a:r>
            <a:r>
              <a:rPr lang="zh-CN" altLang="en-US"/>
              <a:t>年</a:t>
            </a:r>
            <a:r>
              <a:rPr lang="en-US" altLang="zh-CN"/>
              <a:t>7</a:t>
            </a:r>
            <a:r>
              <a:rPr lang="zh-CN" altLang="en-US"/>
              <a:t>月，余华英因涉嫌拐卖儿童罪，被刑事拘留。</a:t>
            </a:r>
            <a:endParaRPr lang="zh-CN" altLang="en-US"/>
          </a:p>
          <a:p>
            <a:pPr marL="285750" indent="-285750">
              <a:lnSpc>
                <a:spcPct val="150000"/>
              </a:lnSpc>
              <a:buFont typeface="Wingdings" panose="05000000000000000000" charset="0"/>
              <a:buChar char="Ø"/>
            </a:pPr>
            <a:r>
              <a:rPr lang="en-US" altLang="zh-CN"/>
              <a:t>2023</a:t>
            </a:r>
            <a:r>
              <a:rPr lang="zh-CN" altLang="en-US"/>
              <a:t>年</a:t>
            </a:r>
            <a:r>
              <a:rPr lang="en-US" altLang="zh-CN"/>
              <a:t>9</a:t>
            </a:r>
            <a:r>
              <a:rPr lang="zh-CN" altLang="en-US"/>
              <a:t>月</a:t>
            </a:r>
            <a:r>
              <a:rPr lang="en-US" altLang="zh-CN"/>
              <a:t>18</a:t>
            </a:r>
            <a:r>
              <a:rPr lang="zh-CN" altLang="en-US"/>
              <a:t>日，贵阳市中级人民法院一审以拐卖儿童罪，判处余华英死刑，剥夺政治权利终身，余华英提出上诉。</a:t>
            </a:r>
            <a:endParaRPr lang="zh-CN" altLang="en-US"/>
          </a:p>
          <a:p>
            <a:pPr marL="285750" indent="-285750">
              <a:lnSpc>
                <a:spcPct val="150000"/>
              </a:lnSpc>
              <a:buFont typeface="Wingdings" panose="05000000000000000000" charset="0"/>
              <a:buChar char="Ø"/>
            </a:pPr>
            <a:r>
              <a:rPr lang="en-US" altLang="zh-CN">
                <a:sym typeface="+mn-ea"/>
              </a:rPr>
              <a:t>2023</a:t>
            </a:r>
            <a:r>
              <a:rPr lang="zh-CN" altLang="en-US">
                <a:sym typeface="+mn-ea"/>
              </a:rPr>
              <a:t>年</a:t>
            </a:r>
            <a:r>
              <a:rPr lang="en-US" altLang="zh-CN">
                <a:sym typeface="+mn-ea"/>
              </a:rPr>
              <a:t>11</a:t>
            </a:r>
            <a:r>
              <a:rPr lang="zh-CN" altLang="en-US">
                <a:sym typeface="+mn-ea"/>
              </a:rPr>
              <a:t>月</a:t>
            </a:r>
            <a:r>
              <a:rPr lang="en-US" altLang="zh-CN">
                <a:sym typeface="+mn-ea"/>
              </a:rPr>
              <a:t>28</a:t>
            </a:r>
            <a:r>
              <a:rPr lang="zh-CN" altLang="en-US">
                <a:sym typeface="+mn-ea"/>
              </a:rPr>
              <a:t>日，余华英拐卖儿童案二审开庭。二审庭审后，检察机关提出发现余华英有漏罪未处理，建议发回重审。</a:t>
            </a:r>
            <a:endParaRPr lang="zh-CN" altLang="en-US"/>
          </a:p>
          <a:p>
            <a:pPr marL="285750" indent="-285750">
              <a:lnSpc>
                <a:spcPct val="150000"/>
              </a:lnSpc>
              <a:buFont typeface="Wingdings" panose="05000000000000000000" charset="0"/>
              <a:buChar char="Ø"/>
            </a:pPr>
            <a:r>
              <a:rPr lang="en-US" altLang="zh-CN">
                <a:sym typeface="+mn-ea"/>
              </a:rPr>
              <a:t>2024</a:t>
            </a:r>
            <a:r>
              <a:rPr lang="zh-CN" altLang="en-US">
                <a:sym typeface="+mn-ea"/>
              </a:rPr>
              <a:t>年</a:t>
            </a:r>
            <a:r>
              <a:rPr lang="en-US" altLang="zh-CN">
                <a:sym typeface="+mn-ea"/>
              </a:rPr>
              <a:t>1</a:t>
            </a:r>
            <a:r>
              <a:rPr lang="zh-CN" altLang="en-US">
                <a:sym typeface="+mn-ea"/>
              </a:rPr>
              <a:t>月</a:t>
            </a:r>
            <a:r>
              <a:rPr lang="en-US" altLang="zh-CN">
                <a:sym typeface="+mn-ea"/>
              </a:rPr>
              <a:t>8</a:t>
            </a:r>
            <a:r>
              <a:rPr lang="zh-CN" altLang="en-US">
                <a:sym typeface="+mn-ea"/>
              </a:rPr>
              <a:t>日，贵州省高级人民法院裁定，对余华英拐卖儿童案发回重审。</a:t>
            </a:r>
            <a:endParaRPr lang="zh-CN" altLang="en-US"/>
          </a:p>
          <a:p>
            <a:pPr marL="285750" indent="-285750">
              <a:lnSpc>
                <a:spcPct val="150000"/>
              </a:lnSpc>
              <a:buFont typeface="Wingdings" panose="05000000000000000000" charset="0"/>
              <a:buChar char="Ø"/>
            </a:pPr>
            <a:endParaRPr lang="zh-CN" altLang="en-US"/>
          </a:p>
        </p:txBody>
      </p:sp>
      <p:pic>
        <p:nvPicPr>
          <p:cNvPr id="7" name="图片 6"/>
          <p:cNvPicPr/>
          <p:nvPr/>
        </p:nvPicPr>
        <p:blipFill>
          <a:blip r:embed="rId7"/>
          <a:stretch>
            <a:fillRect/>
          </a:stretch>
        </p:blipFill>
        <p:spPr>
          <a:xfrm>
            <a:off x="7428230" y="2821940"/>
            <a:ext cx="4165600" cy="283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076" y="4121403"/>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03</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法律</a:t>
                </a:r>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审判</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sp>
        <p:nvSpPr>
          <p:cNvPr id="5" name="文本框 4"/>
          <p:cNvSpPr txBox="1"/>
          <p:nvPr/>
        </p:nvSpPr>
        <p:spPr>
          <a:xfrm>
            <a:off x="577215" y="1836420"/>
            <a:ext cx="7026910" cy="3830955"/>
          </a:xfrm>
          <a:prstGeom prst="rect">
            <a:avLst/>
          </a:prstGeom>
          <a:noFill/>
        </p:spPr>
        <p:txBody>
          <a:bodyPr wrap="square" rtlCol="0">
            <a:spAutoFit/>
          </a:bodyPr>
          <a:p>
            <a:pPr marL="285750" indent="-285750">
              <a:lnSpc>
                <a:spcPct val="150000"/>
              </a:lnSpc>
              <a:buFont typeface="Wingdings" panose="05000000000000000000" charset="0"/>
              <a:buChar char="Ø"/>
            </a:pPr>
            <a:r>
              <a:rPr lang="en-US" altLang="zh-CN"/>
              <a:t>2024</a:t>
            </a:r>
            <a:r>
              <a:rPr lang="zh-CN" altLang="en-US"/>
              <a:t>年</a:t>
            </a:r>
            <a:r>
              <a:rPr lang="en-US" altLang="zh-CN"/>
              <a:t>10</a:t>
            </a:r>
            <a:r>
              <a:rPr lang="zh-CN" altLang="en-US"/>
              <a:t>月</a:t>
            </a:r>
            <a:r>
              <a:rPr lang="en-US" altLang="zh-CN"/>
              <a:t>11</a:t>
            </a:r>
            <a:r>
              <a:rPr lang="zh-CN" altLang="en-US"/>
              <a:t>日，案件在贵阳市中级人民法院重审一审开庭，余华英被控拐卖儿童人数从</a:t>
            </a:r>
            <a:r>
              <a:rPr lang="en-US" altLang="zh-CN"/>
              <a:t>11</a:t>
            </a:r>
            <a:r>
              <a:rPr lang="zh-CN" altLang="en-US"/>
              <a:t>人增至</a:t>
            </a:r>
            <a:r>
              <a:rPr lang="en-US" altLang="zh-CN"/>
              <a:t>17</a:t>
            </a:r>
            <a:r>
              <a:rPr lang="zh-CN" altLang="en-US"/>
              <a:t>人。</a:t>
            </a:r>
            <a:endParaRPr lang="zh-CN" altLang="en-US"/>
          </a:p>
          <a:p>
            <a:pPr marL="285750" indent="-285750">
              <a:lnSpc>
                <a:spcPct val="150000"/>
              </a:lnSpc>
              <a:buFont typeface="Wingdings" panose="05000000000000000000" charset="0"/>
              <a:buChar char="Ø"/>
            </a:pPr>
            <a:r>
              <a:rPr lang="en-US" altLang="zh-CN"/>
              <a:t>2024</a:t>
            </a:r>
            <a:r>
              <a:rPr lang="zh-CN" altLang="en-US"/>
              <a:t>年</a:t>
            </a:r>
            <a:r>
              <a:rPr lang="en-US" altLang="zh-CN"/>
              <a:t>10</a:t>
            </a:r>
            <a:r>
              <a:rPr lang="zh-CN" altLang="en-US"/>
              <a:t>月</a:t>
            </a:r>
            <a:r>
              <a:rPr lang="en-US" altLang="zh-CN"/>
              <a:t>25</a:t>
            </a:r>
            <a:r>
              <a:rPr lang="zh-CN" altLang="en-US"/>
              <a:t>日，贵阳市中级人民法院再次认定余华英犯罪情节特别严重，社会危害性极大，依法判决被告人余华英犯拐卖儿童罪，判处死刑，剥夺政治权利终身，并处没收个人全部财产。余华英当庭表示上诉。</a:t>
            </a:r>
            <a:endParaRPr lang="zh-CN" altLang="en-US"/>
          </a:p>
          <a:p>
            <a:pPr marL="285750" indent="-285750">
              <a:lnSpc>
                <a:spcPct val="150000"/>
              </a:lnSpc>
              <a:buFont typeface="Wingdings" panose="05000000000000000000" charset="0"/>
              <a:buChar char="Ø"/>
            </a:pPr>
            <a:r>
              <a:rPr lang="en-US" altLang="zh-CN"/>
              <a:t>2024</a:t>
            </a:r>
            <a:r>
              <a:rPr lang="zh-CN" altLang="en-US"/>
              <a:t>年</a:t>
            </a:r>
            <a:r>
              <a:rPr lang="en-US" altLang="zh-CN"/>
              <a:t>12</a:t>
            </a:r>
            <a:r>
              <a:rPr lang="zh-CN" altLang="en-US"/>
              <a:t>月</a:t>
            </a:r>
            <a:r>
              <a:rPr lang="en-US" altLang="zh-CN"/>
              <a:t>19</a:t>
            </a:r>
            <a:r>
              <a:rPr lang="zh-CN" altLang="en-US"/>
              <a:t>日，余华英拐卖儿童案在贵州省高级人民法院重审二审开庭。贵州省高级人民法院当庭作出裁定，驳回余华英上诉，维持一审死刑判决。本裁定为终审裁定，余华英不能再次上诉。</a:t>
            </a:r>
            <a:endParaRPr lang="zh-CN" altLang="en-US"/>
          </a:p>
        </p:txBody>
      </p:sp>
      <p:pic>
        <p:nvPicPr>
          <p:cNvPr id="4" name="图片 3"/>
          <p:cNvPicPr/>
          <p:nvPr/>
        </p:nvPicPr>
        <p:blipFill>
          <a:blip r:embed="rId6"/>
          <a:stretch>
            <a:fillRect/>
          </a:stretch>
        </p:blipFill>
        <p:spPr>
          <a:xfrm>
            <a:off x="8429625" y="1717040"/>
            <a:ext cx="3762375" cy="4174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5743"/>
            <a:ext cx="12192000" cy="6858000"/>
          </a:xfrm>
          <a:prstGeom prst="rect">
            <a:avLst/>
          </a:prstGeom>
        </p:spPr>
      </p:pic>
      <p:sp>
        <p:nvSpPr>
          <p:cNvPr id="15" name="任意多边形 14"/>
          <p:cNvSpPr/>
          <p:nvPr/>
        </p:nvSpPr>
        <p:spPr>
          <a:xfrm>
            <a:off x="0" y="5514975"/>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alpha val="10000"/>
                </a:srgbClr>
              </a:gs>
              <a:gs pos="59000">
                <a:srgbClr val="A70D11">
                  <a:alpha val="50000"/>
                </a:srgbClr>
              </a:gs>
              <a:gs pos="100000">
                <a:srgbClr val="A70D11">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711" y="4233798"/>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8" name="组合 7"/>
          <p:cNvGrpSpPr/>
          <p:nvPr/>
        </p:nvGrpSpPr>
        <p:grpSpPr>
          <a:xfrm>
            <a:off x="2094608" y="1342090"/>
            <a:ext cx="2932513" cy="759428"/>
            <a:chOff x="2019041" y="266221"/>
            <a:chExt cx="2891068" cy="671349"/>
          </a:xfrm>
        </p:grpSpPr>
        <p:sp>
          <p:nvSpPr>
            <p:cNvPr id="2" name="矩形: 圆角 1"/>
            <p:cNvSpPr/>
            <p:nvPr/>
          </p:nvSpPr>
          <p:spPr>
            <a:xfrm>
              <a:off x="2019041"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第</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3" name="矩形: 圆角 2"/>
            <p:cNvSpPr/>
            <p:nvPr/>
          </p:nvSpPr>
          <p:spPr>
            <a:xfrm>
              <a:off x="2767974"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4</a:t>
              </a:r>
              <a:endParaRPr lang="en-US" altLang="zh-CN"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4" name="矩形: 圆角 3"/>
            <p:cNvSpPr/>
            <p:nvPr/>
          </p:nvSpPr>
          <p:spPr>
            <a:xfrm>
              <a:off x="3516907"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部</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矩形: 圆角 6"/>
            <p:cNvSpPr/>
            <p:nvPr/>
          </p:nvSpPr>
          <p:spPr>
            <a:xfrm>
              <a:off x="4265840"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分</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sp>
        <p:nvSpPr>
          <p:cNvPr id="11" name="任意多边形 10"/>
          <p:cNvSpPr/>
          <p:nvPr/>
        </p:nvSpPr>
        <p:spPr>
          <a:xfrm>
            <a:off x="0" y="5748020"/>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gs>
              <a:gs pos="59000">
                <a:srgbClr val="A70D11"/>
              </a:gs>
              <a:gs pos="100000">
                <a:srgbClr val="A70D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374140" y="2504440"/>
            <a:ext cx="5132705" cy="2553335"/>
          </a:xfrm>
          <a:prstGeom prst="rect">
            <a:avLst/>
          </a:prstGeom>
          <a:noFill/>
        </p:spPr>
        <p:txBody>
          <a:bodyPr wrap="square" rtlCol="0" anchor="t">
            <a:spAutoFit/>
          </a:bodyPr>
          <a:p>
            <a:pPr algn="ctr"/>
            <a:r>
              <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我们与恶魔的距离</a:t>
            </a:r>
            <a:endPar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nvGrpSpPr>
          <p:cNvPr id="408" name="组合 407"/>
          <p:cNvGrpSpPr/>
          <p:nvPr/>
        </p:nvGrpSpPr>
        <p:grpSpPr>
          <a:xfrm>
            <a:off x="6860540" y="1021080"/>
            <a:ext cx="4471035" cy="4179570"/>
            <a:chOff x="1601451" y="3888335"/>
            <a:chExt cx="2736759" cy="2536330"/>
          </a:xfrm>
          <a:effectLst>
            <a:outerShdw blurRad="50800" dist="38100" dir="2700000" algn="tl" rotWithShape="0">
              <a:prstClr val="black">
                <a:alpha val="40000"/>
              </a:prstClr>
            </a:outerShdw>
          </a:effectLst>
        </p:grpSpPr>
        <p:sp>
          <p:nvSpPr>
            <p:cNvPr id="409" name="矩形 408"/>
            <p:cNvSpPr/>
            <p:nvPr/>
          </p:nvSpPr>
          <p:spPr>
            <a:xfrm>
              <a:off x="1601451" y="4083319"/>
              <a:ext cx="2736759" cy="2341346"/>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10" name="组合 409"/>
            <p:cNvGrpSpPr/>
            <p:nvPr/>
          </p:nvGrpSpPr>
          <p:grpSpPr>
            <a:xfrm>
              <a:off x="2960063" y="3888335"/>
              <a:ext cx="259388" cy="264812"/>
              <a:chOff x="4038043" y="970920"/>
              <a:chExt cx="255596" cy="260942"/>
            </a:xfrm>
          </p:grpSpPr>
          <p:sp>
            <p:nvSpPr>
              <p:cNvPr id="412" name="任意多边形: 形状 411"/>
              <p:cNvSpPr/>
              <p:nvPr/>
            </p:nvSpPr>
            <p:spPr>
              <a:xfrm>
                <a:off x="4050817" y="1124283"/>
                <a:ext cx="97322" cy="100272"/>
              </a:xfrm>
              <a:custGeom>
                <a:avLst/>
                <a:gdLst>
                  <a:gd name="connsiteX0" fmla="*/ 8508 w 249582"/>
                  <a:gd name="connsiteY0" fmla="*/ 222733 h 257145"/>
                  <a:gd name="connsiteX1" fmla="*/ 160527 w 249582"/>
                  <a:gd name="connsiteY1" fmla="*/ 5672 h 257145"/>
                  <a:gd name="connsiteX2" fmla="*/ 160527 w 249582"/>
                  <a:gd name="connsiteY2" fmla="*/ 60883 h 257145"/>
                  <a:gd name="connsiteX3" fmla="*/ 235402 w 249582"/>
                  <a:gd name="connsiteY3" fmla="*/ 91135 h 257145"/>
                  <a:gd name="connsiteX4" fmla="*/ 245990 w 249582"/>
                  <a:gd name="connsiteY4" fmla="*/ 84329 h 257145"/>
                  <a:gd name="connsiteX5" fmla="*/ 41786 w 249582"/>
                  <a:gd name="connsiteY5" fmla="*/ 253742 h 257145"/>
                  <a:gd name="connsiteX6" fmla="*/ 38005 w 249582"/>
                  <a:gd name="connsiteY6" fmla="*/ 256011 h 257145"/>
                  <a:gd name="connsiteX7" fmla="*/ 8508 w 249582"/>
                  <a:gd name="connsiteY7" fmla="*/ 243910 h 257145"/>
                  <a:gd name="connsiteX8" fmla="*/ 8508 w 249582"/>
                  <a:gd name="connsiteY8" fmla="*/ 222733 h 25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582" h="257145">
                    <a:moveTo>
                      <a:pt x="8508" y="222733"/>
                    </a:moveTo>
                    <a:lnTo>
                      <a:pt x="160527" y="5672"/>
                    </a:lnTo>
                    <a:cubicBezTo>
                      <a:pt x="149939" y="20042"/>
                      <a:pt x="149939" y="41219"/>
                      <a:pt x="160527" y="60883"/>
                    </a:cubicBezTo>
                    <a:cubicBezTo>
                      <a:pt x="176409" y="88866"/>
                      <a:pt x="209687" y="102480"/>
                      <a:pt x="235402" y="91135"/>
                    </a:cubicBezTo>
                    <a:cubicBezTo>
                      <a:pt x="239183" y="89623"/>
                      <a:pt x="242965" y="87354"/>
                      <a:pt x="245990" y="84329"/>
                    </a:cubicBezTo>
                    <a:lnTo>
                      <a:pt x="41786" y="253742"/>
                    </a:lnTo>
                    <a:cubicBezTo>
                      <a:pt x="41030" y="254498"/>
                      <a:pt x="39517" y="255255"/>
                      <a:pt x="38005" y="256011"/>
                    </a:cubicBezTo>
                    <a:cubicBezTo>
                      <a:pt x="28173" y="260549"/>
                      <a:pt x="14559" y="255255"/>
                      <a:pt x="8508" y="243910"/>
                    </a:cubicBezTo>
                    <a:cubicBezTo>
                      <a:pt x="4727" y="236347"/>
                      <a:pt x="4727" y="228028"/>
                      <a:pt x="8508" y="222733"/>
                    </a:cubicBezTo>
                  </a:path>
                </a:pathLst>
              </a:custGeom>
              <a:solidFill>
                <a:srgbClr val="E39F4D"/>
              </a:solidFill>
              <a:ln w="9525" cap="flat">
                <a:noFill/>
                <a:prstDash val="solid"/>
                <a:miter/>
              </a:ln>
            </p:spPr>
            <p:txBody>
              <a:bodyPr rtlCol="0" anchor="ctr"/>
              <a:p>
                <a:endParaRPr lang="zh-CN" altLang="en-US"/>
              </a:p>
            </p:txBody>
          </p:sp>
          <p:sp>
            <p:nvSpPr>
              <p:cNvPr id="413" name="任意多边形: 形状 412"/>
              <p:cNvSpPr/>
              <p:nvPr/>
            </p:nvSpPr>
            <p:spPr>
              <a:xfrm>
                <a:off x="4038043" y="1040166"/>
                <a:ext cx="191696" cy="191696"/>
              </a:xfrm>
              <a:custGeom>
                <a:avLst/>
                <a:gdLst>
                  <a:gd name="connsiteX0" fmla="*/ 485979 w 491601"/>
                  <a:gd name="connsiteY0" fmla="*/ 207019 h 491601"/>
                  <a:gd name="connsiteX1" fmla="*/ 457995 w 491601"/>
                  <a:gd name="connsiteY1" fmla="*/ 133657 h 491601"/>
                  <a:gd name="connsiteX2" fmla="*/ 377826 w 491601"/>
                  <a:gd name="connsiteY2" fmla="*/ 47437 h 491601"/>
                  <a:gd name="connsiteX3" fmla="*/ 266649 w 491601"/>
                  <a:gd name="connsiteY3" fmla="*/ 7353 h 491601"/>
                  <a:gd name="connsiteX4" fmla="*/ 207656 w 491601"/>
                  <a:gd name="connsiteY4" fmla="*/ 7353 h 491601"/>
                  <a:gd name="connsiteX5" fmla="*/ 183454 w 491601"/>
                  <a:gd name="connsiteY5" fmla="*/ 11135 h 491601"/>
                  <a:gd name="connsiteX6" fmla="*/ 148664 w 491601"/>
                  <a:gd name="connsiteY6" fmla="*/ 21723 h 491601"/>
                  <a:gd name="connsiteX7" fmla="*/ 99504 w 491601"/>
                  <a:gd name="connsiteY7" fmla="*/ 47437 h 491601"/>
                  <a:gd name="connsiteX8" fmla="*/ 84378 w 491601"/>
                  <a:gd name="connsiteY8" fmla="*/ 58026 h 491601"/>
                  <a:gd name="connsiteX9" fmla="*/ 72277 w 491601"/>
                  <a:gd name="connsiteY9" fmla="*/ 68614 h 491601"/>
                  <a:gd name="connsiteX10" fmla="*/ 58663 w 491601"/>
                  <a:gd name="connsiteY10" fmla="*/ 81471 h 491601"/>
                  <a:gd name="connsiteX11" fmla="*/ 57907 w 491601"/>
                  <a:gd name="connsiteY11" fmla="*/ 82228 h 491601"/>
                  <a:gd name="connsiteX12" fmla="*/ 58663 w 491601"/>
                  <a:gd name="connsiteY12" fmla="*/ 81471 h 491601"/>
                  <a:gd name="connsiteX13" fmla="*/ 39755 w 491601"/>
                  <a:gd name="connsiteY13" fmla="*/ 340886 h 491601"/>
                  <a:gd name="connsiteX14" fmla="*/ 361944 w 491601"/>
                  <a:gd name="connsiteY14" fmla="*/ 471728 h 491601"/>
                  <a:gd name="connsiteX15" fmla="*/ 429255 w 491601"/>
                  <a:gd name="connsiteY15" fmla="*/ 423324 h 491601"/>
                  <a:gd name="connsiteX16" fmla="*/ 428499 w 491601"/>
                  <a:gd name="connsiteY16" fmla="*/ 424080 h 491601"/>
                  <a:gd name="connsiteX17" fmla="*/ 429255 w 491601"/>
                  <a:gd name="connsiteY17" fmla="*/ 423324 h 491601"/>
                  <a:gd name="connsiteX18" fmla="*/ 437575 w 491601"/>
                  <a:gd name="connsiteY18" fmla="*/ 413492 h 491601"/>
                  <a:gd name="connsiteX19" fmla="*/ 450432 w 491601"/>
                  <a:gd name="connsiteY19" fmla="*/ 395340 h 491601"/>
                  <a:gd name="connsiteX20" fmla="*/ 471609 w 491601"/>
                  <a:gd name="connsiteY20" fmla="*/ 354499 h 491601"/>
                  <a:gd name="connsiteX21" fmla="*/ 489004 w 491601"/>
                  <a:gd name="connsiteY21" fmla="*/ 287188 h 491601"/>
                  <a:gd name="connsiteX22" fmla="*/ 485979 w 491601"/>
                  <a:gd name="connsiteY22" fmla="*/ 207019 h 49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1601" h="491601">
                    <a:moveTo>
                      <a:pt x="485979" y="207019"/>
                    </a:moveTo>
                    <a:cubicBezTo>
                      <a:pt x="484466" y="197943"/>
                      <a:pt x="478415" y="169960"/>
                      <a:pt x="457995" y="133657"/>
                    </a:cubicBezTo>
                    <a:cubicBezTo>
                      <a:pt x="448919" y="118531"/>
                      <a:pt x="426230" y="79959"/>
                      <a:pt x="377826" y="47437"/>
                    </a:cubicBezTo>
                    <a:cubicBezTo>
                      <a:pt x="328666" y="14916"/>
                      <a:pt x="284044" y="8866"/>
                      <a:pt x="266649" y="7353"/>
                    </a:cubicBezTo>
                    <a:cubicBezTo>
                      <a:pt x="263623" y="7353"/>
                      <a:pt x="237152" y="3571"/>
                      <a:pt x="207656" y="7353"/>
                    </a:cubicBezTo>
                    <a:lnTo>
                      <a:pt x="183454" y="11135"/>
                    </a:lnTo>
                    <a:cubicBezTo>
                      <a:pt x="172866" y="14160"/>
                      <a:pt x="158496" y="17941"/>
                      <a:pt x="148664" y="21723"/>
                    </a:cubicBezTo>
                    <a:cubicBezTo>
                      <a:pt x="147908" y="21723"/>
                      <a:pt x="124462" y="30799"/>
                      <a:pt x="99504" y="47437"/>
                    </a:cubicBezTo>
                    <a:cubicBezTo>
                      <a:pt x="94966" y="50463"/>
                      <a:pt x="88916" y="55001"/>
                      <a:pt x="84378" y="58026"/>
                    </a:cubicBezTo>
                    <a:cubicBezTo>
                      <a:pt x="80596" y="61051"/>
                      <a:pt x="76815" y="64833"/>
                      <a:pt x="72277" y="68614"/>
                    </a:cubicBezTo>
                    <a:cubicBezTo>
                      <a:pt x="67739" y="72396"/>
                      <a:pt x="63201" y="76934"/>
                      <a:pt x="58663" y="81471"/>
                    </a:cubicBezTo>
                    <a:cubicBezTo>
                      <a:pt x="58663" y="81471"/>
                      <a:pt x="57907" y="82228"/>
                      <a:pt x="57907" y="82228"/>
                    </a:cubicBezTo>
                    <a:cubicBezTo>
                      <a:pt x="57907" y="82228"/>
                      <a:pt x="58663" y="81471"/>
                      <a:pt x="58663" y="81471"/>
                    </a:cubicBezTo>
                    <a:cubicBezTo>
                      <a:pt x="-2598" y="143489"/>
                      <a:pt x="-13186" y="247103"/>
                      <a:pt x="39755" y="340886"/>
                    </a:cubicBezTo>
                    <a:cubicBezTo>
                      <a:pt x="107067" y="459627"/>
                      <a:pt x="251522" y="518619"/>
                      <a:pt x="361944" y="471728"/>
                    </a:cubicBezTo>
                    <a:cubicBezTo>
                      <a:pt x="389171" y="460383"/>
                      <a:pt x="411860" y="443744"/>
                      <a:pt x="429255" y="423324"/>
                    </a:cubicBezTo>
                    <a:cubicBezTo>
                      <a:pt x="429255" y="423324"/>
                      <a:pt x="428499" y="424080"/>
                      <a:pt x="428499" y="424080"/>
                    </a:cubicBezTo>
                    <a:cubicBezTo>
                      <a:pt x="428499" y="424080"/>
                      <a:pt x="429255" y="423324"/>
                      <a:pt x="429255" y="423324"/>
                    </a:cubicBezTo>
                    <a:cubicBezTo>
                      <a:pt x="432281" y="420298"/>
                      <a:pt x="434549" y="416517"/>
                      <a:pt x="437575" y="413492"/>
                    </a:cubicBezTo>
                    <a:cubicBezTo>
                      <a:pt x="442113" y="407441"/>
                      <a:pt x="447407" y="401391"/>
                      <a:pt x="450432" y="395340"/>
                    </a:cubicBezTo>
                    <a:cubicBezTo>
                      <a:pt x="461777" y="376432"/>
                      <a:pt x="464802" y="370382"/>
                      <a:pt x="471609" y="354499"/>
                    </a:cubicBezTo>
                    <a:cubicBezTo>
                      <a:pt x="471609" y="354499"/>
                      <a:pt x="485222" y="322734"/>
                      <a:pt x="489004" y="287188"/>
                    </a:cubicBezTo>
                    <a:cubicBezTo>
                      <a:pt x="490516" y="272818"/>
                      <a:pt x="493542" y="244834"/>
                      <a:pt x="485979" y="207019"/>
                    </a:cubicBezTo>
                    <a:close/>
                  </a:path>
                </a:pathLst>
              </a:custGeom>
              <a:solidFill>
                <a:srgbClr val="F6D671"/>
              </a:solidFill>
              <a:ln w="9525" cap="flat">
                <a:noFill/>
                <a:prstDash val="solid"/>
                <a:miter/>
              </a:ln>
            </p:spPr>
            <p:txBody>
              <a:bodyPr rtlCol="0" anchor="ctr"/>
              <a:p>
                <a:endParaRPr lang="zh-CN" altLang="en-US"/>
              </a:p>
            </p:txBody>
          </p:sp>
          <p:sp>
            <p:nvSpPr>
              <p:cNvPr id="414" name="任意多边形: 形状 413"/>
              <p:cNvSpPr/>
              <p:nvPr/>
            </p:nvSpPr>
            <p:spPr>
              <a:xfrm>
                <a:off x="4131103" y="1044361"/>
                <a:ext cx="91424" cy="91424"/>
              </a:xfrm>
              <a:custGeom>
                <a:avLst/>
                <a:gdLst>
                  <a:gd name="connsiteX0" fmla="*/ 22703 w 234456"/>
                  <a:gd name="connsiteY0" fmla="*/ 93404 h 234456"/>
                  <a:gd name="connsiteX1" fmla="*/ 102872 w 234456"/>
                  <a:gd name="connsiteY1" fmla="*/ 5672 h 234456"/>
                  <a:gd name="connsiteX2" fmla="*/ 97578 w 234456"/>
                  <a:gd name="connsiteY2" fmla="*/ 94161 h 234456"/>
                  <a:gd name="connsiteX3" fmla="*/ 209512 w 234456"/>
                  <a:gd name="connsiteY3" fmla="*/ 139539 h 234456"/>
                  <a:gd name="connsiteX4" fmla="*/ 231445 w 234456"/>
                  <a:gd name="connsiteY4" fmla="*/ 124413 h 234456"/>
                  <a:gd name="connsiteX5" fmla="*/ 151276 w 234456"/>
                  <a:gd name="connsiteY5" fmla="*/ 212145 h 234456"/>
                  <a:gd name="connsiteX6" fmla="*/ 129343 w 234456"/>
                  <a:gd name="connsiteY6" fmla="*/ 227271 h 234456"/>
                  <a:gd name="connsiteX7" fmla="*/ 17409 w 234456"/>
                  <a:gd name="connsiteY7" fmla="*/ 181893 h 234456"/>
                  <a:gd name="connsiteX8" fmla="*/ 22703 w 234456"/>
                  <a:gd name="connsiteY8" fmla="*/ 93404 h 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56" h="234456">
                    <a:moveTo>
                      <a:pt x="22703" y="93404"/>
                    </a:moveTo>
                    <a:lnTo>
                      <a:pt x="102872" y="5672"/>
                    </a:lnTo>
                    <a:cubicBezTo>
                      <a:pt x="82452" y="27605"/>
                      <a:pt x="79426" y="62396"/>
                      <a:pt x="97578" y="94161"/>
                    </a:cubicBezTo>
                    <a:cubicBezTo>
                      <a:pt x="121024" y="135758"/>
                      <a:pt x="170940" y="156178"/>
                      <a:pt x="209512" y="139539"/>
                    </a:cubicBezTo>
                    <a:cubicBezTo>
                      <a:pt x="218588" y="135758"/>
                      <a:pt x="225394" y="130464"/>
                      <a:pt x="231445" y="124413"/>
                    </a:cubicBezTo>
                    <a:lnTo>
                      <a:pt x="151276" y="212145"/>
                    </a:lnTo>
                    <a:cubicBezTo>
                      <a:pt x="145225" y="218196"/>
                      <a:pt x="137662" y="223490"/>
                      <a:pt x="129343" y="227271"/>
                    </a:cubicBezTo>
                    <a:cubicBezTo>
                      <a:pt x="90771" y="243154"/>
                      <a:pt x="40855" y="222733"/>
                      <a:pt x="17409" y="181893"/>
                    </a:cubicBezTo>
                    <a:cubicBezTo>
                      <a:pt x="-742" y="150128"/>
                      <a:pt x="3039" y="114581"/>
                      <a:pt x="22703" y="93404"/>
                    </a:cubicBezTo>
                  </a:path>
                </a:pathLst>
              </a:custGeom>
              <a:solidFill>
                <a:srgbClr val="DC9302"/>
              </a:solidFill>
              <a:ln w="9525" cap="flat">
                <a:noFill/>
                <a:prstDash val="solid"/>
                <a:miter/>
              </a:ln>
            </p:spPr>
            <p:txBody>
              <a:bodyPr rtlCol="0" anchor="ctr"/>
              <a:p>
                <a:endParaRPr lang="zh-CN" altLang="en-US"/>
              </a:p>
            </p:txBody>
          </p:sp>
          <p:sp>
            <p:nvSpPr>
              <p:cNvPr id="415" name="任意多边形: 形状 414"/>
              <p:cNvSpPr/>
              <p:nvPr/>
            </p:nvSpPr>
            <p:spPr>
              <a:xfrm>
                <a:off x="4143232" y="970920"/>
                <a:ext cx="150407" cy="147458"/>
              </a:xfrm>
              <a:custGeom>
                <a:avLst/>
                <a:gdLst>
                  <a:gd name="connsiteX0" fmla="*/ 53617 w 385718"/>
                  <a:gd name="connsiteY0" fmla="*/ 54849 h 378155"/>
                  <a:gd name="connsiteX1" fmla="*/ 29415 w 385718"/>
                  <a:gd name="connsiteY1" fmla="*/ 277204 h 378155"/>
                  <a:gd name="connsiteX2" fmla="*/ 224543 w 385718"/>
                  <a:gd name="connsiteY2" fmla="*/ 377037 h 378155"/>
                  <a:gd name="connsiteX3" fmla="*/ 340258 w 385718"/>
                  <a:gd name="connsiteY3" fmla="*/ 319557 h 378155"/>
                  <a:gd name="connsiteX4" fmla="*/ 354628 w 385718"/>
                  <a:gd name="connsiteY4" fmla="*/ 118379 h 378155"/>
                  <a:gd name="connsiteX5" fmla="*/ 205635 w 385718"/>
                  <a:gd name="connsiteY5" fmla="*/ 222750 h 378155"/>
                  <a:gd name="connsiteX6" fmla="*/ 178408 w 385718"/>
                  <a:gd name="connsiteY6" fmla="*/ 327121 h 378155"/>
                  <a:gd name="connsiteX7" fmla="*/ 66474 w 385718"/>
                  <a:gd name="connsiteY7" fmla="*/ 281742 h 378155"/>
                  <a:gd name="connsiteX8" fmla="*/ 93701 w 385718"/>
                  <a:gd name="connsiteY8" fmla="*/ 177371 h 378155"/>
                  <a:gd name="connsiteX9" fmla="*/ 205635 w 385718"/>
                  <a:gd name="connsiteY9" fmla="*/ 222750 h 378155"/>
                  <a:gd name="connsiteX10" fmla="*/ 354628 w 385718"/>
                  <a:gd name="connsiteY10" fmla="*/ 118379 h 378155"/>
                  <a:gd name="connsiteX11" fmla="*/ 105802 w 385718"/>
                  <a:gd name="connsiteY11" fmla="*/ 17790 h 378155"/>
                  <a:gd name="connsiteX12" fmla="*/ 53617 w 385718"/>
                  <a:gd name="connsiteY12" fmla="*/ 54849 h 3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718" h="378155">
                    <a:moveTo>
                      <a:pt x="53617" y="54849"/>
                    </a:moveTo>
                    <a:cubicBezTo>
                      <a:pt x="-23527" y="150144"/>
                      <a:pt x="11263" y="242414"/>
                      <a:pt x="29415" y="277204"/>
                    </a:cubicBezTo>
                    <a:cubicBezTo>
                      <a:pt x="65718" y="346028"/>
                      <a:pt x="145887" y="386869"/>
                      <a:pt x="224543" y="377037"/>
                    </a:cubicBezTo>
                    <a:cubicBezTo>
                      <a:pt x="288829" y="369474"/>
                      <a:pt x="326645" y="333171"/>
                      <a:pt x="340258" y="319557"/>
                    </a:cubicBezTo>
                    <a:cubicBezTo>
                      <a:pt x="387906" y="270397"/>
                      <a:pt x="395469" y="190985"/>
                      <a:pt x="354628" y="118379"/>
                    </a:cubicBezTo>
                    <a:cubicBezTo>
                      <a:pt x="325888" y="148631"/>
                      <a:pt x="267653" y="189472"/>
                      <a:pt x="205635" y="222750"/>
                    </a:cubicBezTo>
                    <a:cubicBezTo>
                      <a:pt x="229081" y="264347"/>
                      <a:pt x="216980" y="310482"/>
                      <a:pt x="178408" y="327121"/>
                    </a:cubicBezTo>
                    <a:cubicBezTo>
                      <a:pt x="139836" y="343003"/>
                      <a:pt x="89920" y="322583"/>
                      <a:pt x="66474" y="281742"/>
                    </a:cubicBezTo>
                    <a:cubicBezTo>
                      <a:pt x="43028" y="240145"/>
                      <a:pt x="55129" y="194010"/>
                      <a:pt x="93701" y="177371"/>
                    </a:cubicBezTo>
                    <a:cubicBezTo>
                      <a:pt x="132273" y="161489"/>
                      <a:pt x="182189" y="181909"/>
                      <a:pt x="205635" y="222750"/>
                    </a:cubicBezTo>
                    <a:cubicBezTo>
                      <a:pt x="267653" y="188716"/>
                      <a:pt x="325888" y="148631"/>
                      <a:pt x="354628" y="118379"/>
                    </a:cubicBezTo>
                    <a:cubicBezTo>
                      <a:pt x="302443" y="27622"/>
                      <a:pt x="191265" y="-17757"/>
                      <a:pt x="105802" y="17790"/>
                    </a:cubicBezTo>
                    <a:cubicBezTo>
                      <a:pt x="84625" y="26865"/>
                      <a:pt x="67230" y="39723"/>
                      <a:pt x="53617" y="54849"/>
                    </a:cubicBezTo>
                  </a:path>
                </a:pathLst>
              </a:custGeom>
              <a:solidFill>
                <a:srgbClr val="FFE32B"/>
              </a:solidFill>
              <a:ln w="9525" cap="flat">
                <a:noFill/>
                <a:prstDash val="solid"/>
                <a:miter/>
              </a:ln>
            </p:spPr>
            <p:txBody>
              <a:bodyPr rtlCol="0" anchor="ctr"/>
              <a:p>
                <a:endParaRPr lang="zh-CN" altLang="en-US"/>
              </a:p>
            </p:txBody>
          </p:sp>
          <p:sp>
            <p:nvSpPr>
              <p:cNvPr id="416" name="任意多边形: 形状 415"/>
              <p:cNvSpPr/>
              <p:nvPr/>
            </p:nvSpPr>
            <p:spPr>
              <a:xfrm>
                <a:off x="4143092" y="990096"/>
                <a:ext cx="132713" cy="129763"/>
              </a:xfrm>
              <a:custGeom>
                <a:avLst/>
                <a:gdLst>
                  <a:gd name="connsiteX0" fmla="*/ 31284 w 340339"/>
                  <a:gd name="connsiteY0" fmla="*/ 230297 h 332776"/>
                  <a:gd name="connsiteX1" fmla="*/ 53974 w 340339"/>
                  <a:gd name="connsiteY1" fmla="*/ 5672 h 332776"/>
                  <a:gd name="connsiteX2" fmla="*/ 44898 w 340339"/>
                  <a:gd name="connsiteY2" fmla="*/ 200800 h 332776"/>
                  <a:gd name="connsiteX3" fmla="*/ 294480 w 340339"/>
                  <a:gd name="connsiteY3" fmla="*/ 302146 h 332776"/>
                  <a:gd name="connsiteX4" fmla="*/ 341372 w 340339"/>
                  <a:gd name="connsiteY4" fmla="*/ 270381 h 332776"/>
                  <a:gd name="connsiteX5" fmla="*/ 31284 w 340339"/>
                  <a:gd name="connsiteY5" fmla="*/ 230297 h 33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339" h="332776">
                    <a:moveTo>
                      <a:pt x="31284" y="230297"/>
                    </a:moveTo>
                    <a:cubicBezTo>
                      <a:pt x="-9557" y="155422"/>
                      <a:pt x="-1237" y="71471"/>
                      <a:pt x="53974" y="5672"/>
                    </a:cubicBezTo>
                    <a:cubicBezTo>
                      <a:pt x="11620" y="54076"/>
                      <a:pt x="5570" y="130464"/>
                      <a:pt x="44898" y="200800"/>
                    </a:cubicBezTo>
                    <a:cubicBezTo>
                      <a:pt x="97083" y="293070"/>
                      <a:pt x="209017" y="338449"/>
                      <a:pt x="294480" y="302146"/>
                    </a:cubicBezTo>
                    <a:cubicBezTo>
                      <a:pt x="312632" y="294583"/>
                      <a:pt x="328514" y="283995"/>
                      <a:pt x="341372" y="270381"/>
                    </a:cubicBezTo>
                    <a:cubicBezTo>
                      <a:pt x="225656" y="381559"/>
                      <a:pt x="80444" y="321054"/>
                      <a:pt x="31284" y="230297"/>
                    </a:cubicBezTo>
                  </a:path>
                </a:pathLst>
              </a:custGeom>
              <a:solidFill>
                <a:schemeClr val="accent3">
                  <a:lumMod val="75000"/>
                </a:schemeClr>
              </a:solidFill>
              <a:ln w="9525" cap="flat">
                <a:noFill/>
                <a:prstDash val="solid"/>
                <a:miter/>
              </a:ln>
            </p:spPr>
            <p:txBody>
              <a:bodyPr rtlCol="0" anchor="ctr"/>
              <a:p>
                <a:endParaRPr lang="zh-CN" altLang="en-US"/>
              </a:p>
            </p:txBody>
          </p:sp>
          <p:sp>
            <p:nvSpPr>
              <p:cNvPr id="417" name="任意多边形: 形状 416"/>
              <p:cNvSpPr/>
              <p:nvPr/>
            </p:nvSpPr>
            <p:spPr>
              <a:xfrm>
                <a:off x="4148045" y="970924"/>
                <a:ext cx="144509" cy="141560"/>
              </a:xfrm>
              <a:custGeom>
                <a:avLst/>
                <a:gdLst>
                  <a:gd name="connsiteX0" fmla="*/ 342285 w 370592"/>
                  <a:gd name="connsiteY0" fmla="*/ 119126 h 363028"/>
                  <a:gd name="connsiteX1" fmla="*/ 281780 w 370592"/>
                  <a:gd name="connsiteY1" fmla="*/ 351313 h 363028"/>
                  <a:gd name="connsiteX2" fmla="*/ 32198 w 370592"/>
                  <a:gd name="connsiteY2" fmla="*/ 249967 h 363028"/>
                  <a:gd name="connsiteX3" fmla="*/ 92703 w 370592"/>
                  <a:gd name="connsiteY3" fmla="*/ 17780 h 363028"/>
                  <a:gd name="connsiteX4" fmla="*/ 342285 w 370592"/>
                  <a:gd name="connsiteY4" fmla="*/ 119126 h 36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92" h="363028">
                    <a:moveTo>
                      <a:pt x="342285" y="119126"/>
                    </a:moveTo>
                    <a:cubicBezTo>
                      <a:pt x="394470" y="211396"/>
                      <a:pt x="367243" y="315010"/>
                      <a:pt x="281780" y="351313"/>
                    </a:cubicBezTo>
                    <a:cubicBezTo>
                      <a:pt x="196317" y="387616"/>
                      <a:pt x="84383" y="342237"/>
                      <a:pt x="32198" y="249967"/>
                    </a:cubicBezTo>
                    <a:cubicBezTo>
                      <a:pt x="-19988" y="157698"/>
                      <a:pt x="7239" y="54083"/>
                      <a:pt x="92703" y="17780"/>
                    </a:cubicBezTo>
                    <a:cubicBezTo>
                      <a:pt x="178922" y="-17766"/>
                      <a:pt x="290100" y="27612"/>
                      <a:pt x="342285" y="119126"/>
                    </a:cubicBezTo>
                    <a:close/>
                  </a:path>
                </a:pathLst>
              </a:custGeom>
              <a:solidFill>
                <a:srgbClr val="F6D671"/>
              </a:solidFill>
              <a:ln w="9525" cap="flat">
                <a:noFill/>
                <a:prstDash val="solid"/>
                <a:miter/>
              </a:ln>
            </p:spPr>
            <p:txBody>
              <a:bodyPr rtlCol="0" anchor="ctr"/>
              <a:p>
                <a:endParaRPr lang="zh-CN" altLang="en-US" dirty="0"/>
              </a:p>
            </p:txBody>
          </p:sp>
        </p:grpSp>
        <p:sp>
          <p:nvSpPr>
            <p:cNvPr id="411" name="矩形 410"/>
            <p:cNvSpPr/>
            <p:nvPr/>
          </p:nvSpPr>
          <p:spPr>
            <a:xfrm>
              <a:off x="1799324" y="4190455"/>
              <a:ext cx="2421961" cy="1805758"/>
            </a:xfrm>
            <a:prstGeom prst="rect">
              <a:avLst/>
            </a:prstGeom>
            <a:blipFill rotWithShape="1">
              <a:blip r:embed="rId6" cstate="screen"/>
              <a:srcRect/>
              <a:stretch>
                <a:fillRect/>
              </a:stretch>
            </a:bli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076" y="4121403"/>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04</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我们与恶魔的</a:t>
                </a:r>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距离</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pic>
        <p:nvPicPr>
          <p:cNvPr id="3" name="图片 2"/>
          <p:cNvPicPr>
            <a:picLocks noChangeAspect="1"/>
          </p:cNvPicPr>
          <p:nvPr/>
        </p:nvPicPr>
        <p:blipFill>
          <a:blip r:embed="rId6">
            <a:extLst>
              <a:ext uri="{28A0092B-C50C-407E-A947-70E740481C1C}">
                <a14:useLocalDpi xmlns:a14="http://schemas.microsoft.com/office/drawing/2010/main" val="0"/>
              </a:ext>
            </a:extLst>
          </a:blip>
          <a:srcRect l="9038" t="18013" r="10529" b="14967"/>
          <a:stretch>
            <a:fillRect/>
          </a:stretch>
        </p:blipFill>
        <p:spPr>
          <a:xfrm>
            <a:off x="374015" y="1630045"/>
            <a:ext cx="5911850" cy="802005"/>
          </a:xfrm>
          <a:prstGeom prst="rect">
            <a:avLst/>
          </a:prstGeom>
        </p:spPr>
      </p:pic>
      <p:sp>
        <p:nvSpPr>
          <p:cNvPr id="2" name="文本框 1"/>
          <p:cNvSpPr txBox="1"/>
          <p:nvPr/>
        </p:nvSpPr>
        <p:spPr>
          <a:xfrm>
            <a:off x="1209040" y="1701165"/>
            <a:ext cx="7120255" cy="916305"/>
          </a:xfrm>
          <a:prstGeom prst="rect">
            <a:avLst/>
          </a:prstGeom>
          <a:noFill/>
        </p:spPr>
        <p:txBody>
          <a:bodyPr wrap="square" rtlCol="0">
            <a:noAutofit/>
          </a:bodyPr>
          <a:p>
            <a:pPr>
              <a:lnSpc>
                <a:spcPct val="150000"/>
              </a:lnSpc>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如果你是杨妞花</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787400" y="3874770"/>
            <a:ext cx="5919470" cy="1753235"/>
          </a:xfrm>
          <a:prstGeom prst="rect">
            <a:avLst/>
          </a:prstGeom>
          <a:noFill/>
        </p:spPr>
        <p:txBody>
          <a:bodyPr wrap="square" rtlCol="0">
            <a:spAutoFit/>
          </a:bodyPr>
          <a:p>
            <a:pPr indent="0">
              <a:lnSpc>
                <a:spcPct val="150000"/>
              </a:lnSpc>
              <a:buFont typeface="Wingdings" panose="05000000000000000000" charset="0"/>
              <a:buNone/>
            </a:pPr>
            <a:r>
              <a:rPr lang="en-US" altLang="zh-CN"/>
              <a:t>5</a:t>
            </a:r>
            <a:r>
              <a:rPr lang="zh-CN" altLang="en-US"/>
              <a:t>岁的噩梦：</a:t>
            </a:r>
            <a:r>
              <a:rPr lang="en-US" altLang="zh-CN"/>
              <a:t>1995</a:t>
            </a:r>
            <a:r>
              <a:rPr lang="zh-CN" altLang="en-US"/>
              <a:t>年，杨妞花被余华英从贵州拐至河北，因</a:t>
            </a:r>
            <a:r>
              <a:rPr lang="en-US" altLang="zh-CN"/>
              <a:t>“</a:t>
            </a:r>
            <a:r>
              <a:rPr lang="zh-CN" altLang="en-US"/>
              <a:t>不好卖</a:t>
            </a:r>
            <a:r>
              <a:rPr lang="en-US" altLang="zh-CN"/>
              <a:t>”</a:t>
            </a:r>
            <a:r>
              <a:rPr lang="zh-CN" altLang="en-US"/>
              <a:t>遭受虐待，头顶至今留有烫伤疤痕。</a:t>
            </a:r>
            <a:r>
              <a:rPr lang="en-US" altLang="zh-CN"/>
              <a:t>2022</a:t>
            </a:r>
            <a:r>
              <a:rPr lang="zh-CN" altLang="en-US"/>
              <a:t>年，杨妞花通过短视频寻亲成功，并协助警方锁定余华英。</a:t>
            </a:r>
            <a:r>
              <a:rPr lang="en-US" altLang="zh-CN"/>
              <a:t>2023</a:t>
            </a:r>
            <a:r>
              <a:rPr lang="zh-CN" altLang="en-US"/>
              <a:t>年，余华英落网，却在庭审中狡辩</a:t>
            </a:r>
            <a:r>
              <a:rPr lang="en-US" altLang="zh-CN"/>
              <a:t>“</a:t>
            </a:r>
            <a:r>
              <a:rPr lang="zh-CN" altLang="en-US"/>
              <a:t>生活所迫</a:t>
            </a:r>
            <a:r>
              <a:rPr lang="en-US" altLang="zh-CN"/>
              <a:t>”</a:t>
            </a:r>
            <a:r>
              <a:rPr lang="zh-CN" altLang="en-US"/>
              <a:t>。</a:t>
            </a:r>
            <a:endParaRPr lang="zh-CN" altLang="en-US"/>
          </a:p>
        </p:txBody>
      </p:sp>
      <p:sp>
        <p:nvSpPr>
          <p:cNvPr id="7" name="文本框 6"/>
          <p:cNvSpPr txBox="1"/>
          <p:nvPr/>
        </p:nvSpPr>
        <p:spPr>
          <a:xfrm>
            <a:off x="920750" y="2646045"/>
            <a:ext cx="7026910" cy="1014730"/>
          </a:xfrm>
          <a:prstGeom prst="rect">
            <a:avLst/>
          </a:prstGeom>
          <a:noFill/>
        </p:spPr>
        <p:txBody>
          <a:bodyPr wrap="square" rtlCol="0">
            <a:spAutoFit/>
          </a:bodyPr>
          <a:p>
            <a:pPr indent="0">
              <a:lnSpc>
                <a:spcPct val="150000"/>
              </a:lnSpc>
              <a:buFont typeface="Wingdings" panose="05000000000000000000" charset="0"/>
              <a:buNone/>
            </a:pPr>
            <a:r>
              <a:rPr lang="en-US" altLang="zh-CN" sz="2000" b="1">
                <a:solidFill>
                  <a:srgbClr val="C00000"/>
                </a:solidFill>
              </a:rPr>
              <a:t> “</a:t>
            </a:r>
            <a:r>
              <a:rPr lang="zh-CN" altLang="en-US" sz="2000" b="1">
                <a:solidFill>
                  <a:srgbClr val="C00000"/>
                </a:solidFill>
              </a:rPr>
              <a:t>余华英，你还记得我吗？</a:t>
            </a:r>
            <a:r>
              <a:rPr lang="en-US" altLang="zh-CN" sz="2000" b="1">
                <a:solidFill>
                  <a:srgbClr val="C00000"/>
                </a:solidFill>
              </a:rPr>
              <a:t>”</a:t>
            </a:r>
            <a:endParaRPr lang="en-US" altLang="zh-CN" sz="2000" b="1">
              <a:solidFill>
                <a:srgbClr val="C00000"/>
              </a:solidFill>
            </a:endParaRPr>
          </a:p>
          <a:p>
            <a:pPr indent="0">
              <a:lnSpc>
                <a:spcPct val="150000"/>
              </a:lnSpc>
              <a:buFont typeface="Wingdings" panose="05000000000000000000" charset="0"/>
              <a:buNone/>
            </a:pPr>
            <a:r>
              <a:rPr lang="en-US" altLang="zh-CN" sz="2000" b="1">
                <a:solidFill>
                  <a:srgbClr val="C00000"/>
                </a:solidFill>
              </a:rPr>
              <a:t>——</a:t>
            </a:r>
            <a:r>
              <a:rPr lang="zh-CN" altLang="en-US" sz="2000" b="1">
                <a:solidFill>
                  <a:srgbClr val="C00000"/>
                </a:solidFill>
              </a:rPr>
              <a:t>被拐</a:t>
            </a:r>
            <a:r>
              <a:rPr lang="en-US" altLang="zh-CN" sz="2000" b="1">
                <a:solidFill>
                  <a:srgbClr val="C00000"/>
                </a:solidFill>
              </a:rPr>
              <a:t>26</a:t>
            </a:r>
            <a:r>
              <a:rPr lang="zh-CN" altLang="en-US" sz="2000" b="1">
                <a:solidFill>
                  <a:srgbClr val="C00000"/>
                </a:solidFill>
              </a:rPr>
              <a:t>年的杨妞花在法庭上含泪质问。</a:t>
            </a:r>
            <a:endParaRPr lang="zh-CN" altLang="en-US" sz="2000" b="1">
              <a:solidFill>
                <a:srgbClr val="C00000"/>
              </a:solidFill>
            </a:endParaRPr>
          </a:p>
        </p:txBody>
      </p:sp>
      <p:pic>
        <p:nvPicPr>
          <p:cNvPr id="8" name="图片 7"/>
          <p:cNvPicPr/>
          <p:nvPr/>
        </p:nvPicPr>
        <p:blipFill>
          <a:blip r:embed="rId7"/>
          <a:srcRect b="8631"/>
          <a:stretch>
            <a:fillRect/>
          </a:stretch>
        </p:blipFill>
        <p:spPr>
          <a:xfrm>
            <a:off x="6770370" y="2804795"/>
            <a:ext cx="4978400" cy="2823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076" y="4121403"/>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04</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我们与恶魔的</a:t>
                </a:r>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距离</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pic>
        <p:nvPicPr>
          <p:cNvPr id="3" name="图片 2"/>
          <p:cNvPicPr>
            <a:picLocks noChangeAspect="1"/>
          </p:cNvPicPr>
          <p:nvPr/>
        </p:nvPicPr>
        <p:blipFill>
          <a:blip r:embed="rId6">
            <a:extLst>
              <a:ext uri="{28A0092B-C50C-407E-A947-70E740481C1C}">
                <a14:useLocalDpi xmlns:a14="http://schemas.microsoft.com/office/drawing/2010/main" val="0"/>
              </a:ext>
            </a:extLst>
          </a:blip>
          <a:srcRect l="9038" t="18013" r="10529" b="14967"/>
          <a:stretch>
            <a:fillRect/>
          </a:stretch>
        </p:blipFill>
        <p:spPr>
          <a:xfrm>
            <a:off x="374015" y="1630045"/>
            <a:ext cx="5911850" cy="802005"/>
          </a:xfrm>
          <a:prstGeom prst="rect">
            <a:avLst/>
          </a:prstGeom>
        </p:spPr>
      </p:pic>
      <p:sp>
        <p:nvSpPr>
          <p:cNvPr id="2" name="文本框 1"/>
          <p:cNvSpPr txBox="1"/>
          <p:nvPr/>
        </p:nvSpPr>
        <p:spPr>
          <a:xfrm>
            <a:off x="1209040" y="1701165"/>
            <a:ext cx="7120255" cy="916305"/>
          </a:xfrm>
          <a:prstGeom prst="rect">
            <a:avLst/>
          </a:prstGeom>
          <a:noFill/>
        </p:spPr>
        <p:txBody>
          <a:bodyPr wrap="square" rtlCol="0">
            <a:noAutofit/>
          </a:bodyPr>
          <a:p>
            <a:pPr>
              <a:lnSpc>
                <a:spcPct val="150000"/>
              </a:lnSpc>
            </a:pP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如果你是杜小华</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74980" y="2743200"/>
            <a:ext cx="5919470" cy="2999740"/>
          </a:xfrm>
          <a:prstGeom prst="rect">
            <a:avLst/>
          </a:prstGeom>
          <a:noFill/>
        </p:spPr>
        <p:txBody>
          <a:bodyPr wrap="square" rtlCol="0">
            <a:spAutoFit/>
          </a:bodyPr>
          <a:p>
            <a:pPr indent="0">
              <a:lnSpc>
                <a:spcPct val="150000"/>
              </a:lnSpc>
              <a:buFont typeface="Wingdings" panose="05000000000000000000" charset="0"/>
              <a:buNone/>
            </a:pPr>
            <a:r>
              <a:rPr lang="en-US" altLang="zh-CN"/>
              <a:t>13</a:t>
            </a:r>
            <a:r>
              <a:rPr lang="zh-CN" altLang="en-US"/>
              <a:t>年寻子路，走遍中国每一寸土地。他说：</a:t>
            </a:r>
            <a:r>
              <a:rPr lang="en-US" altLang="zh-CN"/>
              <a:t>“</a:t>
            </a:r>
            <a:r>
              <a:rPr lang="zh-CN" altLang="en-US"/>
              <a:t>我拍手称快，但还有千万个</a:t>
            </a:r>
            <a:r>
              <a:rPr lang="en-US" altLang="zh-CN"/>
              <a:t>‘</a:t>
            </a:r>
            <a:r>
              <a:rPr lang="zh-CN" altLang="en-US"/>
              <a:t>余华英</a:t>
            </a:r>
            <a:r>
              <a:rPr lang="en-US" altLang="zh-CN"/>
              <a:t>’</a:t>
            </a:r>
            <a:r>
              <a:rPr lang="zh-CN" altLang="en-US"/>
              <a:t>在阴影里窥伺。</a:t>
            </a:r>
            <a:r>
              <a:rPr lang="en-US" altLang="zh-CN"/>
              <a:t>”</a:t>
            </a:r>
            <a:r>
              <a:rPr lang="zh-CN" altLang="en-US"/>
              <a:t>。他是知名寻亲家长，其儿子杜后琪（小米奇）于</a:t>
            </a:r>
            <a:r>
              <a:rPr lang="en-US" altLang="zh-CN"/>
              <a:t>2011</a:t>
            </a:r>
            <a:r>
              <a:rPr lang="zh-CN" altLang="en-US"/>
              <a:t>年在内蒙古包头市失踪，至今未找到。他因长期参与打拐行动，成为电影《亲爱的》中韩德忠的人物原型之一。余华英案中，杜小华并非直接受害者，但作为寻亲群体代表，他持续关注案件进展并推动法律严惩人贩子。</a:t>
            </a:r>
            <a:endParaRPr lang="zh-CN" altLang="en-US"/>
          </a:p>
        </p:txBody>
      </p:sp>
      <p:pic>
        <p:nvPicPr>
          <p:cNvPr id="4" name="图片 3"/>
          <p:cNvPicPr/>
          <p:nvPr/>
        </p:nvPicPr>
        <p:blipFill>
          <a:blip r:embed="rId7"/>
          <a:stretch>
            <a:fillRect/>
          </a:stretch>
        </p:blipFill>
        <p:spPr>
          <a:xfrm>
            <a:off x="7930515" y="2021205"/>
            <a:ext cx="3130550" cy="3606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5743"/>
            <a:ext cx="12192000" cy="6858000"/>
          </a:xfrm>
          <a:prstGeom prst="rect">
            <a:avLst/>
          </a:prstGeom>
        </p:spPr>
      </p:pic>
      <p:sp>
        <p:nvSpPr>
          <p:cNvPr id="15" name="任意多边形 14"/>
          <p:cNvSpPr/>
          <p:nvPr/>
        </p:nvSpPr>
        <p:spPr>
          <a:xfrm>
            <a:off x="0" y="5514975"/>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alpha val="10000"/>
                </a:srgbClr>
              </a:gs>
              <a:gs pos="59000">
                <a:srgbClr val="A70D11">
                  <a:alpha val="50000"/>
                </a:srgbClr>
              </a:gs>
              <a:gs pos="100000">
                <a:srgbClr val="A70D11">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711" y="4233798"/>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8" name="组合 7"/>
          <p:cNvGrpSpPr/>
          <p:nvPr/>
        </p:nvGrpSpPr>
        <p:grpSpPr>
          <a:xfrm>
            <a:off x="2094608" y="1342090"/>
            <a:ext cx="2932513" cy="759428"/>
            <a:chOff x="2019041" y="266221"/>
            <a:chExt cx="2891068" cy="671349"/>
          </a:xfrm>
        </p:grpSpPr>
        <p:sp>
          <p:nvSpPr>
            <p:cNvPr id="2" name="矩形: 圆角 1"/>
            <p:cNvSpPr/>
            <p:nvPr/>
          </p:nvSpPr>
          <p:spPr>
            <a:xfrm>
              <a:off x="2019041"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第</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3" name="矩形: 圆角 2"/>
            <p:cNvSpPr/>
            <p:nvPr/>
          </p:nvSpPr>
          <p:spPr>
            <a:xfrm>
              <a:off x="2767974"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4</a:t>
              </a:r>
              <a:endParaRPr lang="en-US" altLang="zh-CN"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4" name="矩形: 圆角 3"/>
            <p:cNvSpPr/>
            <p:nvPr/>
          </p:nvSpPr>
          <p:spPr>
            <a:xfrm>
              <a:off x="3516907"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部</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矩形: 圆角 6"/>
            <p:cNvSpPr/>
            <p:nvPr/>
          </p:nvSpPr>
          <p:spPr>
            <a:xfrm>
              <a:off x="4265840"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分</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sp>
        <p:nvSpPr>
          <p:cNvPr id="11" name="任意多边形 10"/>
          <p:cNvSpPr/>
          <p:nvPr/>
        </p:nvSpPr>
        <p:spPr>
          <a:xfrm>
            <a:off x="0" y="5748020"/>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gs>
              <a:gs pos="59000">
                <a:srgbClr val="A70D11"/>
              </a:gs>
              <a:gs pos="100000">
                <a:srgbClr val="A70D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374140" y="2504440"/>
            <a:ext cx="5132705" cy="1322070"/>
          </a:xfrm>
          <a:prstGeom prst="rect">
            <a:avLst/>
          </a:prstGeom>
          <a:noFill/>
        </p:spPr>
        <p:txBody>
          <a:bodyPr wrap="square" rtlCol="0" anchor="t">
            <a:spAutoFit/>
          </a:bodyPr>
          <a:p>
            <a:pPr algn="ctr"/>
            <a:r>
              <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个人</a:t>
            </a:r>
            <a:r>
              <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启示</a:t>
            </a:r>
            <a:endPar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nvGrpSpPr>
          <p:cNvPr id="408" name="组合 407"/>
          <p:cNvGrpSpPr/>
          <p:nvPr/>
        </p:nvGrpSpPr>
        <p:grpSpPr>
          <a:xfrm>
            <a:off x="6860540" y="1021080"/>
            <a:ext cx="4471035" cy="4179570"/>
            <a:chOff x="1601451" y="3888335"/>
            <a:chExt cx="2736759" cy="2536330"/>
          </a:xfrm>
          <a:effectLst>
            <a:outerShdw blurRad="50800" dist="38100" dir="2700000" algn="tl" rotWithShape="0">
              <a:prstClr val="black">
                <a:alpha val="40000"/>
              </a:prstClr>
            </a:outerShdw>
          </a:effectLst>
        </p:grpSpPr>
        <p:sp>
          <p:nvSpPr>
            <p:cNvPr id="409" name="矩形 408"/>
            <p:cNvSpPr/>
            <p:nvPr/>
          </p:nvSpPr>
          <p:spPr>
            <a:xfrm>
              <a:off x="1601451" y="4083319"/>
              <a:ext cx="2736759" cy="2341346"/>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10" name="组合 409"/>
            <p:cNvGrpSpPr/>
            <p:nvPr/>
          </p:nvGrpSpPr>
          <p:grpSpPr>
            <a:xfrm>
              <a:off x="2960063" y="3888335"/>
              <a:ext cx="259388" cy="264812"/>
              <a:chOff x="4038043" y="970920"/>
              <a:chExt cx="255596" cy="260942"/>
            </a:xfrm>
          </p:grpSpPr>
          <p:sp>
            <p:nvSpPr>
              <p:cNvPr id="412" name="任意多边形: 形状 411"/>
              <p:cNvSpPr/>
              <p:nvPr/>
            </p:nvSpPr>
            <p:spPr>
              <a:xfrm>
                <a:off x="4050817" y="1124283"/>
                <a:ext cx="97322" cy="100272"/>
              </a:xfrm>
              <a:custGeom>
                <a:avLst/>
                <a:gdLst>
                  <a:gd name="connsiteX0" fmla="*/ 8508 w 249582"/>
                  <a:gd name="connsiteY0" fmla="*/ 222733 h 257145"/>
                  <a:gd name="connsiteX1" fmla="*/ 160527 w 249582"/>
                  <a:gd name="connsiteY1" fmla="*/ 5672 h 257145"/>
                  <a:gd name="connsiteX2" fmla="*/ 160527 w 249582"/>
                  <a:gd name="connsiteY2" fmla="*/ 60883 h 257145"/>
                  <a:gd name="connsiteX3" fmla="*/ 235402 w 249582"/>
                  <a:gd name="connsiteY3" fmla="*/ 91135 h 257145"/>
                  <a:gd name="connsiteX4" fmla="*/ 245990 w 249582"/>
                  <a:gd name="connsiteY4" fmla="*/ 84329 h 257145"/>
                  <a:gd name="connsiteX5" fmla="*/ 41786 w 249582"/>
                  <a:gd name="connsiteY5" fmla="*/ 253742 h 257145"/>
                  <a:gd name="connsiteX6" fmla="*/ 38005 w 249582"/>
                  <a:gd name="connsiteY6" fmla="*/ 256011 h 257145"/>
                  <a:gd name="connsiteX7" fmla="*/ 8508 w 249582"/>
                  <a:gd name="connsiteY7" fmla="*/ 243910 h 257145"/>
                  <a:gd name="connsiteX8" fmla="*/ 8508 w 249582"/>
                  <a:gd name="connsiteY8" fmla="*/ 222733 h 25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582" h="257145">
                    <a:moveTo>
                      <a:pt x="8508" y="222733"/>
                    </a:moveTo>
                    <a:lnTo>
                      <a:pt x="160527" y="5672"/>
                    </a:lnTo>
                    <a:cubicBezTo>
                      <a:pt x="149939" y="20042"/>
                      <a:pt x="149939" y="41219"/>
                      <a:pt x="160527" y="60883"/>
                    </a:cubicBezTo>
                    <a:cubicBezTo>
                      <a:pt x="176409" y="88866"/>
                      <a:pt x="209687" y="102480"/>
                      <a:pt x="235402" y="91135"/>
                    </a:cubicBezTo>
                    <a:cubicBezTo>
                      <a:pt x="239183" y="89623"/>
                      <a:pt x="242965" y="87354"/>
                      <a:pt x="245990" y="84329"/>
                    </a:cubicBezTo>
                    <a:lnTo>
                      <a:pt x="41786" y="253742"/>
                    </a:lnTo>
                    <a:cubicBezTo>
                      <a:pt x="41030" y="254498"/>
                      <a:pt x="39517" y="255255"/>
                      <a:pt x="38005" y="256011"/>
                    </a:cubicBezTo>
                    <a:cubicBezTo>
                      <a:pt x="28173" y="260549"/>
                      <a:pt x="14559" y="255255"/>
                      <a:pt x="8508" y="243910"/>
                    </a:cubicBezTo>
                    <a:cubicBezTo>
                      <a:pt x="4727" y="236347"/>
                      <a:pt x="4727" y="228028"/>
                      <a:pt x="8508" y="222733"/>
                    </a:cubicBezTo>
                  </a:path>
                </a:pathLst>
              </a:custGeom>
              <a:solidFill>
                <a:srgbClr val="E39F4D"/>
              </a:solidFill>
              <a:ln w="9525" cap="flat">
                <a:noFill/>
                <a:prstDash val="solid"/>
                <a:miter/>
              </a:ln>
            </p:spPr>
            <p:txBody>
              <a:bodyPr rtlCol="0" anchor="ctr"/>
              <a:p>
                <a:endParaRPr lang="zh-CN" altLang="en-US"/>
              </a:p>
            </p:txBody>
          </p:sp>
          <p:sp>
            <p:nvSpPr>
              <p:cNvPr id="413" name="任意多边形: 形状 412"/>
              <p:cNvSpPr/>
              <p:nvPr/>
            </p:nvSpPr>
            <p:spPr>
              <a:xfrm>
                <a:off x="4038043" y="1040166"/>
                <a:ext cx="191696" cy="191696"/>
              </a:xfrm>
              <a:custGeom>
                <a:avLst/>
                <a:gdLst>
                  <a:gd name="connsiteX0" fmla="*/ 485979 w 491601"/>
                  <a:gd name="connsiteY0" fmla="*/ 207019 h 491601"/>
                  <a:gd name="connsiteX1" fmla="*/ 457995 w 491601"/>
                  <a:gd name="connsiteY1" fmla="*/ 133657 h 491601"/>
                  <a:gd name="connsiteX2" fmla="*/ 377826 w 491601"/>
                  <a:gd name="connsiteY2" fmla="*/ 47437 h 491601"/>
                  <a:gd name="connsiteX3" fmla="*/ 266649 w 491601"/>
                  <a:gd name="connsiteY3" fmla="*/ 7353 h 491601"/>
                  <a:gd name="connsiteX4" fmla="*/ 207656 w 491601"/>
                  <a:gd name="connsiteY4" fmla="*/ 7353 h 491601"/>
                  <a:gd name="connsiteX5" fmla="*/ 183454 w 491601"/>
                  <a:gd name="connsiteY5" fmla="*/ 11135 h 491601"/>
                  <a:gd name="connsiteX6" fmla="*/ 148664 w 491601"/>
                  <a:gd name="connsiteY6" fmla="*/ 21723 h 491601"/>
                  <a:gd name="connsiteX7" fmla="*/ 99504 w 491601"/>
                  <a:gd name="connsiteY7" fmla="*/ 47437 h 491601"/>
                  <a:gd name="connsiteX8" fmla="*/ 84378 w 491601"/>
                  <a:gd name="connsiteY8" fmla="*/ 58026 h 491601"/>
                  <a:gd name="connsiteX9" fmla="*/ 72277 w 491601"/>
                  <a:gd name="connsiteY9" fmla="*/ 68614 h 491601"/>
                  <a:gd name="connsiteX10" fmla="*/ 58663 w 491601"/>
                  <a:gd name="connsiteY10" fmla="*/ 81471 h 491601"/>
                  <a:gd name="connsiteX11" fmla="*/ 57907 w 491601"/>
                  <a:gd name="connsiteY11" fmla="*/ 82228 h 491601"/>
                  <a:gd name="connsiteX12" fmla="*/ 58663 w 491601"/>
                  <a:gd name="connsiteY12" fmla="*/ 81471 h 491601"/>
                  <a:gd name="connsiteX13" fmla="*/ 39755 w 491601"/>
                  <a:gd name="connsiteY13" fmla="*/ 340886 h 491601"/>
                  <a:gd name="connsiteX14" fmla="*/ 361944 w 491601"/>
                  <a:gd name="connsiteY14" fmla="*/ 471728 h 491601"/>
                  <a:gd name="connsiteX15" fmla="*/ 429255 w 491601"/>
                  <a:gd name="connsiteY15" fmla="*/ 423324 h 491601"/>
                  <a:gd name="connsiteX16" fmla="*/ 428499 w 491601"/>
                  <a:gd name="connsiteY16" fmla="*/ 424080 h 491601"/>
                  <a:gd name="connsiteX17" fmla="*/ 429255 w 491601"/>
                  <a:gd name="connsiteY17" fmla="*/ 423324 h 491601"/>
                  <a:gd name="connsiteX18" fmla="*/ 437575 w 491601"/>
                  <a:gd name="connsiteY18" fmla="*/ 413492 h 491601"/>
                  <a:gd name="connsiteX19" fmla="*/ 450432 w 491601"/>
                  <a:gd name="connsiteY19" fmla="*/ 395340 h 491601"/>
                  <a:gd name="connsiteX20" fmla="*/ 471609 w 491601"/>
                  <a:gd name="connsiteY20" fmla="*/ 354499 h 491601"/>
                  <a:gd name="connsiteX21" fmla="*/ 489004 w 491601"/>
                  <a:gd name="connsiteY21" fmla="*/ 287188 h 491601"/>
                  <a:gd name="connsiteX22" fmla="*/ 485979 w 491601"/>
                  <a:gd name="connsiteY22" fmla="*/ 207019 h 49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1601" h="491601">
                    <a:moveTo>
                      <a:pt x="485979" y="207019"/>
                    </a:moveTo>
                    <a:cubicBezTo>
                      <a:pt x="484466" y="197943"/>
                      <a:pt x="478415" y="169960"/>
                      <a:pt x="457995" y="133657"/>
                    </a:cubicBezTo>
                    <a:cubicBezTo>
                      <a:pt x="448919" y="118531"/>
                      <a:pt x="426230" y="79959"/>
                      <a:pt x="377826" y="47437"/>
                    </a:cubicBezTo>
                    <a:cubicBezTo>
                      <a:pt x="328666" y="14916"/>
                      <a:pt x="284044" y="8866"/>
                      <a:pt x="266649" y="7353"/>
                    </a:cubicBezTo>
                    <a:cubicBezTo>
                      <a:pt x="263623" y="7353"/>
                      <a:pt x="237152" y="3571"/>
                      <a:pt x="207656" y="7353"/>
                    </a:cubicBezTo>
                    <a:lnTo>
                      <a:pt x="183454" y="11135"/>
                    </a:lnTo>
                    <a:cubicBezTo>
                      <a:pt x="172866" y="14160"/>
                      <a:pt x="158496" y="17941"/>
                      <a:pt x="148664" y="21723"/>
                    </a:cubicBezTo>
                    <a:cubicBezTo>
                      <a:pt x="147908" y="21723"/>
                      <a:pt x="124462" y="30799"/>
                      <a:pt x="99504" y="47437"/>
                    </a:cubicBezTo>
                    <a:cubicBezTo>
                      <a:pt x="94966" y="50463"/>
                      <a:pt x="88916" y="55001"/>
                      <a:pt x="84378" y="58026"/>
                    </a:cubicBezTo>
                    <a:cubicBezTo>
                      <a:pt x="80596" y="61051"/>
                      <a:pt x="76815" y="64833"/>
                      <a:pt x="72277" y="68614"/>
                    </a:cubicBezTo>
                    <a:cubicBezTo>
                      <a:pt x="67739" y="72396"/>
                      <a:pt x="63201" y="76934"/>
                      <a:pt x="58663" y="81471"/>
                    </a:cubicBezTo>
                    <a:cubicBezTo>
                      <a:pt x="58663" y="81471"/>
                      <a:pt x="57907" y="82228"/>
                      <a:pt x="57907" y="82228"/>
                    </a:cubicBezTo>
                    <a:cubicBezTo>
                      <a:pt x="57907" y="82228"/>
                      <a:pt x="58663" y="81471"/>
                      <a:pt x="58663" y="81471"/>
                    </a:cubicBezTo>
                    <a:cubicBezTo>
                      <a:pt x="-2598" y="143489"/>
                      <a:pt x="-13186" y="247103"/>
                      <a:pt x="39755" y="340886"/>
                    </a:cubicBezTo>
                    <a:cubicBezTo>
                      <a:pt x="107067" y="459627"/>
                      <a:pt x="251522" y="518619"/>
                      <a:pt x="361944" y="471728"/>
                    </a:cubicBezTo>
                    <a:cubicBezTo>
                      <a:pt x="389171" y="460383"/>
                      <a:pt x="411860" y="443744"/>
                      <a:pt x="429255" y="423324"/>
                    </a:cubicBezTo>
                    <a:cubicBezTo>
                      <a:pt x="429255" y="423324"/>
                      <a:pt x="428499" y="424080"/>
                      <a:pt x="428499" y="424080"/>
                    </a:cubicBezTo>
                    <a:cubicBezTo>
                      <a:pt x="428499" y="424080"/>
                      <a:pt x="429255" y="423324"/>
                      <a:pt x="429255" y="423324"/>
                    </a:cubicBezTo>
                    <a:cubicBezTo>
                      <a:pt x="432281" y="420298"/>
                      <a:pt x="434549" y="416517"/>
                      <a:pt x="437575" y="413492"/>
                    </a:cubicBezTo>
                    <a:cubicBezTo>
                      <a:pt x="442113" y="407441"/>
                      <a:pt x="447407" y="401391"/>
                      <a:pt x="450432" y="395340"/>
                    </a:cubicBezTo>
                    <a:cubicBezTo>
                      <a:pt x="461777" y="376432"/>
                      <a:pt x="464802" y="370382"/>
                      <a:pt x="471609" y="354499"/>
                    </a:cubicBezTo>
                    <a:cubicBezTo>
                      <a:pt x="471609" y="354499"/>
                      <a:pt x="485222" y="322734"/>
                      <a:pt x="489004" y="287188"/>
                    </a:cubicBezTo>
                    <a:cubicBezTo>
                      <a:pt x="490516" y="272818"/>
                      <a:pt x="493542" y="244834"/>
                      <a:pt x="485979" y="207019"/>
                    </a:cubicBezTo>
                    <a:close/>
                  </a:path>
                </a:pathLst>
              </a:custGeom>
              <a:solidFill>
                <a:srgbClr val="F6D671"/>
              </a:solidFill>
              <a:ln w="9525" cap="flat">
                <a:noFill/>
                <a:prstDash val="solid"/>
                <a:miter/>
              </a:ln>
            </p:spPr>
            <p:txBody>
              <a:bodyPr rtlCol="0" anchor="ctr"/>
              <a:p>
                <a:endParaRPr lang="zh-CN" altLang="en-US"/>
              </a:p>
            </p:txBody>
          </p:sp>
          <p:sp>
            <p:nvSpPr>
              <p:cNvPr id="414" name="任意多边形: 形状 413"/>
              <p:cNvSpPr/>
              <p:nvPr/>
            </p:nvSpPr>
            <p:spPr>
              <a:xfrm>
                <a:off x="4131103" y="1044361"/>
                <a:ext cx="91424" cy="91424"/>
              </a:xfrm>
              <a:custGeom>
                <a:avLst/>
                <a:gdLst>
                  <a:gd name="connsiteX0" fmla="*/ 22703 w 234456"/>
                  <a:gd name="connsiteY0" fmla="*/ 93404 h 234456"/>
                  <a:gd name="connsiteX1" fmla="*/ 102872 w 234456"/>
                  <a:gd name="connsiteY1" fmla="*/ 5672 h 234456"/>
                  <a:gd name="connsiteX2" fmla="*/ 97578 w 234456"/>
                  <a:gd name="connsiteY2" fmla="*/ 94161 h 234456"/>
                  <a:gd name="connsiteX3" fmla="*/ 209512 w 234456"/>
                  <a:gd name="connsiteY3" fmla="*/ 139539 h 234456"/>
                  <a:gd name="connsiteX4" fmla="*/ 231445 w 234456"/>
                  <a:gd name="connsiteY4" fmla="*/ 124413 h 234456"/>
                  <a:gd name="connsiteX5" fmla="*/ 151276 w 234456"/>
                  <a:gd name="connsiteY5" fmla="*/ 212145 h 234456"/>
                  <a:gd name="connsiteX6" fmla="*/ 129343 w 234456"/>
                  <a:gd name="connsiteY6" fmla="*/ 227271 h 234456"/>
                  <a:gd name="connsiteX7" fmla="*/ 17409 w 234456"/>
                  <a:gd name="connsiteY7" fmla="*/ 181893 h 234456"/>
                  <a:gd name="connsiteX8" fmla="*/ 22703 w 234456"/>
                  <a:gd name="connsiteY8" fmla="*/ 93404 h 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56" h="234456">
                    <a:moveTo>
                      <a:pt x="22703" y="93404"/>
                    </a:moveTo>
                    <a:lnTo>
                      <a:pt x="102872" y="5672"/>
                    </a:lnTo>
                    <a:cubicBezTo>
                      <a:pt x="82452" y="27605"/>
                      <a:pt x="79426" y="62396"/>
                      <a:pt x="97578" y="94161"/>
                    </a:cubicBezTo>
                    <a:cubicBezTo>
                      <a:pt x="121024" y="135758"/>
                      <a:pt x="170940" y="156178"/>
                      <a:pt x="209512" y="139539"/>
                    </a:cubicBezTo>
                    <a:cubicBezTo>
                      <a:pt x="218588" y="135758"/>
                      <a:pt x="225394" y="130464"/>
                      <a:pt x="231445" y="124413"/>
                    </a:cubicBezTo>
                    <a:lnTo>
                      <a:pt x="151276" y="212145"/>
                    </a:lnTo>
                    <a:cubicBezTo>
                      <a:pt x="145225" y="218196"/>
                      <a:pt x="137662" y="223490"/>
                      <a:pt x="129343" y="227271"/>
                    </a:cubicBezTo>
                    <a:cubicBezTo>
                      <a:pt x="90771" y="243154"/>
                      <a:pt x="40855" y="222733"/>
                      <a:pt x="17409" y="181893"/>
                    </a:cubicBezTo>
                    <a:cubicBezTo>
                      <a:pt x="-742" y="150128"/>
                      <a:pt x="3039" y="114581"/>
                      <a:pt x="22703" y="93404"/>
                    </a:cubicBezTo>
                  </a:path>
                </a:pathLst>
              </a:custGeom>
              <a:solidFill>
                <a:srgbClr val="DC9302"/>
              </a:solidFill>
              <a:ln w="9525" cap="flat">
                <a:noFill/>
                <a:prstDash val="solid"/>
                <a:miter/>
              </a:ln>
            </p:spPr>
            <p:txBody>
              <a:bodyPr rtlCol="0" anchor="ctr"/>
              <a:p>
                <a:endParaRPr lang="zh-CN" altLang="en-US"/>
              </a:p>
            </p:txBody>
          </p:sp>
          <p:sp>
            <p:nvSpPr>
              <p:cNvPr id="415" name="任意多边形: 形状 414"/>
              <p:cNvSpPr/>
              <p:nvPr/>
            </p:nvSpPr>
            <p:spPr>
              <a:xfrm>
                <a:off x="4143232" y="970920"/>
                <a:ext cx="150407" cy="147458"/>
              </a:xfrm>
              <a:custGeom>
                <a:avLst/>
                <a:gdLst>
                  <a:gd name="connsiteX0" fmla="*/ 53617 w 385718"/>
                  <a:gd name="connsiteY0" fmla="*/ 54849 h 378155"/>
                  <a:gd name="connsiteX1" fmla="*/ 29415 w 385718"/>
                  <a:gd name="connsiteY1" fmla="*/ 277204 h 378155"/>
                  <a:gd name="connsiteX2" fmla="*/ 224543 w 385718"/>
                  <a:gd name="connsiteY2" fmla="*/ 377037 h 378155"/>
                  <a:gd name="connsiteX3" fmla="*/ 340258 w 385718"/>
                  <a:gd name="connsiteY3" fmla="*/ 319557 h 378155"/>
                  <a:gd name="connsiteX4" fmla="*/ 354628 w 385718"/>
                  <a:gd name="connsiteY4" fmla="*/ 118379 h 378155"/>
                  <a:gd name="connsiteX5" fmla="*/ 205635 w 385718"/>
                  <a:gd name="connsiteY5" fmla="*/ 222750 h 378155"/>
                  <a:gd name="connsiteX6" fmla="*/ 178408 w 385718"/>
                  <a:gd name="connsiteY6" fmla="*/ 327121 h 378155"/>
                  <a:gd name="connsiteX7" fmla="*/ 66474 w 385718"/>
                  <a:gd name="connsiteY7" fmla="*/ 281742 h 378155"/>
                  <a:gd name="connsiteX8" fmla="*/ 93701 w 385718"/>
                  <a:gd name="connsiteY8" fmla="*/ 177371 h 378155"/>
                  <a:gd name="connsiteX9" fmla="*/ 205635 w 385718"/>
                  <a:gd name="connsiteY9" fmla="*/ 222750 h 378155"/>
                  <a:gd name="connsiteX10" fmla="*/ 354628 w 385718"/>
                  <a:gd name="connsiteY10" fmla="*/ 118379 h 378155"/>
                  <a:gd name="connsiteX11" fmla="*/ 105802 w 385718"/>
                  <a:gd name="connsiteY11" fmla="*/ 17790 h 378155"/>
                  <a:gd name="connsiteX12" fmla="*/ 53617 w 385718"/>
                  <a:gd name="connsiteY12" fmla="*/ 54849 h 3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718" h="378155">
                    <a:moveTo>
                      <a:pt x="53617" y="54849"/>
                    </a:moveTo>
                    <a:cubicBezTo>
                      <a:pt x="-23527" y="150144"/>
                      <a:pt x="11263" y="242414"/>
                      <a:pt x="29415" y="277204"/>
                    </a:cubicBezTo>
                    <a:cubicBezTo>
                      <a:pt x="65718" y="346028"/>
                      <a:pt x="145887" y="386869"/>
                      <a:pt x="224543" y="377037"/>
                    </a:cubicBezTo>
                    <a:cubicBezTo>
                      <a:pt x="288829" y="369474"/>
                      <a:pt x="326645" y="333171"/>
                      <a:pt x="340258" y="319557"/>
                    </a:cubicBezTo>
                    <a:cubicBezTo>
                      <a:pt x="387906" y="270397"/>
                      <a:pt x="395469" y="190985"/>
                      <a:pt x="354628" y="118379"/>
                    </a:cubicBezTo>
                    <a:cubicBezTo>
                      <a:pt x="325888" y="148631"/>
                      <a:pt x="267653" y="189472"/>
                      <a:pt x="205635" y="222750"/>
                    </a:cubicBezTo>
                    <a:cubicBezTo>
                      <a:pt x="229081" y="264347"/>
                      <a:pt x="216980" y="310482"/>
                      <a:pt x="178408" y="327121"/>
                    </a:cubicBezTo>
                    <a:cubicBezTo>
                      <a:pt x="139836" y="343003"/>
                      <a:pt x="89920" y="322583"/>
                      <a:pt x="66474" y="281742"/>
                    </a:cubicBezTo>
                    <a:cubicBezTo>
                      <a:pt x="43028" y="240145"/>
                      <a:pt x="55129" y="194010"/>
                      <a:pt x="93701" y="177371"/>
                    </a:cubicBezTo>
                    <a:cubicBezTo>
                      <a:pt x="132273" y="161489"/>
                      <a:pt x="182189" y="181909"/>
                      <a:pt x="205635" y="222750"/>
                    </a:cubicBezTo>
                    <a:cubicBezTo>
                      <a:pt x="267653" y="188716"/>
                      <a:pt x="325888" y="148631"/>
                      <a:pt x="354628" y="118379"/>
                    </a:cubicBezTo>
                    <a:cubicBezTo>
                      <a:pt x="302443" y="27622"/>
                      <a:pt x="191265" y="-17757"/>
                      <a:pt x="105802" y="17790"/>
                    </a:cubicBezTo>
                    <a:cubicBezTo>
                      <a:pt x="84625" y="26865"/>
                      <a:pt x="67230" y="39723"/>
                      <a:pt x="53617" y="54849"/>
                    </a:cubicBezTo>
                  </a:path>
                </a:pathLst>
              </a:custGeom>
              <a:solidFill>
                <a:srgbClr val="FFE32B"/>
              </a:solidFill>
              <a:ln w="9525" cap="flat">
                <a:noFill/>
                <a:prstDash val="solid"/>
                <a:miter/>
              </a:ln>
            </p:spPr>
            <p:txBody>
              <a:bodyPr rtlCol="0" anchor="ctr"/>
              <a:p>
                <a:endParaRPr lang="zh-CN" altLang="en-US"/>
              </a:p>
            </p:txBody>
          </p:sp>
          <p:sp>
            <p:nvSpPr>
              <p:cNvPr id="416" name="任意多边形: 形状 415"/>
              <p:cNvSpPr/>
              <p:nvPr/>
            </p:nvSpPr>
            <p:spPr>
              <a:xfrm>
                <a:off x="4143092" y="990096"/>
                <a:ext cx="132713" cy="129763"/>
              </a:xfrm>
              <a:custGeom>
                <a:avLst/>
                <a:gdLst>
                  <a:gd name="connsiteX0" fmla="*/ 31284 w 340339"/>
                  <a:gd name="connsiteY0" fmla="*/ 230297 h 332776"/>
                  <a:gd name="connsiteX1" fmla="*/ 53974 w 340339"/>
                  <a:gd name="connsiteY1" fmla="*/ 5672 h 332776"/>
                  <a:gd name="connsiteX2" fmla="*/ 44898 w 340339"/>
                  <a:gd name="connsiteY2" fmla="*/ 200800 h 332776"/>
                  <a:gd name="connsiteX3" fmla="*/ 294480 w 340339"/>
                  <a:gd name="connsiteY3" fmla="*/ 302146 h 332776"/>
                  <a:gd name="connsiteX4" fmla="*/ 341372 w 340339"/>
                  <a:gd name="connsiteY4" fmla="*/ 270381 h 332776"/>
                  <a:gd name="connsiteX5" fmla="*/ 31284 w 340339"/>
                  <a:gd name="connsiteY5" fmla="*/ 230297 h 33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339" h="332776">
                    <a:moveTo>
                      <a:pt x="31284" y="230297"/>
                    </a:moveTo>
                    <a:cubicBezTo>
                      <a:pt x="-9557" y="155422"/>
                      <a:pt x="-1237" y="71471"/>
                      <a:pt x="53974" y="5672"/>
                    </a:cubicBezTo>
                    <a:cubicBezTo>
                      <a:pt x="11620" y="54076"/>
                      <a:pt x="5570" y="130464"/>
                      <a:pt x="44898" y="200800"/>
                    </a:cubicBezTo>
                    <a:cubicBezTo>
                      <a:pt x="97083" y="293070"/>
                      <a:pt x="209017" y="338449"/>
                      <a:pt x="294480" y="302146"/>
                    </a:cubicBezTo>
                    <a:cubicBezTo>
                      <a:pt x="312632" y="294583"/>
                      <a:pt x="328514" y="283995"/>
                      <a:pt x="341372" y="270381"/>
                    </a:cubicBezTo>
                    <a:cubicBezTo>
                      <a:pt x="225656" y="381559"/>
                      <a:pt x="80444" y="321054"/>
                      <a:pt x="31284" y="230297"/>
                    </a:cubicBezTo>
                  </a:path>
                </a:pathLst>
              </a:custGeom>
              <a:solidFill>
                <a:schemeClr val="accent3">
                  <a:lumMod val="75000"/>
                </a:schemeClr>
              </a:solidFill>
              <a:ln w="9525" cap="flat">
                <a:noFill/>
                <a:prstDash val="solid"/>
                <a:miter/>
              </a:ln>
            </p:spPr>
            <p:txBody>
              <a:bodyPr rtlCol="0" anchor="ctr"/>
              <a:p>
                <a:endParaRPr lang="zh-CN" altLang="en-US"/>
              </a:p>
            </p:txBody>
          </p:sp>
          <p:sp>
            <p:nvSpPr>
              <p:cNvPr id="417" name="任意多边形: 形状 416"/>
              <p:cNvSpPr/>
              <p:nvPr/>
            </p:nvSpPr>
            <p:spPr>
              <a:xfrm>
                <a:off x="4148045" y="970924"/>
                <a:ext cx="144509" cy="141560"/>
              </a:xfrm>
              <a:custGeom>
                <a:avLst/>
                <a:gdLst>
                  <a:gd name="connsiteX0" fmla="*/ 342285 w 370592"/>
                  <a:gd name="connsiteY0" fmla="*/ 119126 h 363028"/>
                  <a:gd name="connsiteX1" fmla="*/ 281780 w 370592"/>
                  <a:gd name="connsiteY1" fmla="*/ 351313 h 363028"/>
                  <a:gd name="connsiteX2" fmla="*/ 32198 w 370592"/>
                  <a:gd name="connsiteY2" fmla="*/ 249967 h 363028"/>
                  <a:gd name="connsiteX3" fmla="*/ 92703 w 370592"/>
                  <a:gd name="connsiteY3" fmla="*/ 17780 h 363028"/>
                  <a:gd name="connsiteX4" fmla="*/ 342285 w 370592"/>
                  <a:gd name="connsiteY4" fmla="*/ 119126 h 36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92" h="363028">
                    <a:moveTo>
                      <a:pt x="342285" y="119126"/>
                    </a:moveTo>
                    <a:cubicBezTo>
                      <a:pt x="394470" y="211396"/>
                      <a:pt x="367243" y="315010"/>
                      <a:pt x="281780" y="351313"/>
                    </a:cubicBezTo>
                    <a:cubicBezTo>
                      <a:pt x="196317" y="387616"/>
                      <a:pt x="84383" y="342237"/>
                      <a:pt x="32198" y="249967"/>
                    </a:cubicBezTo>
                    <a:cubicBezTo>
                      <a:pt x="-19988" y="157698"/>
                      <a:pt x="7239" y="54083"/>
                      <a:pt x="92703" y="17780"/>
                    </a:cubicBezTo>
                    <a:cubicBezTo>
                      <a:pt x="178922" y="-17766"/>
                      <a:pt x="290100" y="27612"/>
                      <a:pt x="342285" y="119126"/>
                    </a:cubicBezTo>
                    <a:close/>
                  </a:path>
                </a:pathLst>
              </a:custGeom>
              <a:solidFill>
                <a:srgbClr val="F6D671"/>
              </a:solidFill>
              <a:ln w="9525" cap="flat">
                <a:noFill/>
                <a:prstDash val="solid"/>
                <a:miter/>
              </a:ln>
            </p:spPr>
            <p:txBody>
              <a:bodyPr rtlCol="0" anchor="ctr"/>
              <a:p>
                <a:endParaRPr lang="zh-CN" altLang="en-US" dirty="0"/>
              </a:p>
            </p:txBody>
          </p:sp>
        </p:grpSp>
        <p:sp>
          <p:nvSpPr>
            <p:cNvPr id="411" name="矩形 410"/>
            <p:cNvSpPr/>
            <p:nvPr/>
          </p:nvSpPr>
          <p:spPr>
            <a:xfrm>
              <a:off x="1799324" y="4190455"/>
              <a:ext cx="2421961" cy="1805758"/>
            </a:xfrm>
            <a:prstGeom prst="rect">
              <a:avLst/>
            </a:prstGeom>
            <a:blipFill rotWithShape="1">
              <a:blip r:embed="rId6" cstate="screen"/>
              <a:srcRect/>
              <a:stretch>
                <a:fillRect/>
              </a:stretch>
            </a:bli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076" y="4121403"/>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05</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个人</a:t>
                </a:r>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启示</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pic>
        <p:nvPicPr>
          <p:cNvPr id="3" name="图片 2"/>
          <p:cNvPicPr>
            <a:picLocks noChangeAspect="1"/>
          </p:cNvPicPr>
          <p:nvPr/>
        </p:nvPicPr>
        <p:blipFill>
          <a:blip r:embed="rId6">
            <a:extLst>
              <a:ext uri="{28A0092B-C50C-407E-A947-70E740481C1C}">
                <a14:useLocalDpi xmlns:a14="http://schemas.microsoft.com/office/drawing/2010/main" val="0"/>
              </a:ext>
            </a:extLst>
          </a:blip>
          <a:srcRect l="9038" t="18013" r="10529" b="14967"/>
          <a:stretch>
            <a:fillRect/>
          </a:stretch>
        </p:blipFill>
        <p:spPr>
          <a:xfrm>
            <a:off x="374015" y="1630045"/>
            <a:ext cx="5911850" cy="802005"/>
          </a:xfrm>
          <a:prstGeom prst="rect">
            <a:avLst/>
          </a:prstGeom>
        </p:spPr>
      </p:pic>
      <p:sp>
        <p:nvSpPr>
          <p:cNvPr id="2" name="文本框 1"/>
          <p:cNvSpPr txBox="1"/>
          <p:nvPr/>
        </p:nvSpPr>
        <p:spPr>
          <a:xfrm>
            <a:off x="1209040" y="1701165"/>
            <a:ext cx="7120255" cy="916305"/>
          </a:xfrm>
          <a:prstGeom prst="rect">
            <a:avLst/>
          </a:prstGeom>
          <a:noFill/>
        </p:spPr>
        <p:txBody>
          <a:bodyPr wrap="square" rtlCol="0">
            <a:noAutofit/>
          </a:bodyPr>
          <a:p>
            <a:pPr>
              <a:lnSpc>
                <a:spcPct val="150000"/>
              </a:lnSpc>
            </a:pP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rPr>
              <a:t>1.</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道德沦丧的代价</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74980" y="2743200"/>
            <a:ext cx="5919470" cy="2999740"/>
          </a:xfrm>
          <a:prstGeom prst="rect">
            <a:avLst/>
          </a:prstGeom>
          <a:noFill/>
        </p:spPr>
        <p:txBody>
          <a:bodyPr wrap="square" rtlCol="0">
            <a:spAutoFit/>
          </a:bodyPr>
          <a:p>
            <a:pPr indent="0">
              <a:lnSpc>
                <a:spcPct val="150000"/>
              </a:lnSpc>
              <a:buFont typeface="Wingdings" panose="05000000000000000000" charset="0"/>
              <a:buNone/>
            </a:pPr>
            <a:r>
              <a:rPr lang="zh-CN" altLang="en-US"/>
              <a:t>余华英从一位母亲蜕变为拐卖儿童的恶魔，这一转变令人震惊，也让我们深刻反思人性的脆弱与道德的重要性。她的行为不仅摧毁了无数家庭的幸福，也让自己陷入了万劫不复的深渊。这警示我们，无论面对何种困境，都不能放弃对道德的坚守，更不能以牺牲他人为代价来换取自身的利益。人性的光辉在于善良与责任，我们应当时刻警醒，珍视这份光辉，守护好心中的道德底线。</a:t>
            </a:r>
            <a:endParaRPr lang="zh-CN" altLang="en-US"/>
          </a:p>
        </p:txBody>
      </p:sp>
      <p:pic>
        <p:nvPicPr>
          <p:cNvPr id="5" name="图片 4"/>
          <p:cNvPicPr/>
          <p:nvPr/>
        </p:nvPicPr>
        <p:blipFill>
          <a:blip r:embed="rId7"/>
          <a:stretch>
            <a:fillRect/>
          </a:stretch>
        </p:blipFill>
        <p:spPr>
          <a:xfrm>
            <a:off x="6784975" y="2890520"/>
            <a:ext cx="4566920" cy="2624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076" y="4121403"/>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05</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个人</a:t>
                </a:r>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启示</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pic>
        <p:nvPicPr>
          <p:cNvPr id="3" name="图片 2"/>
          <p:cNvPicPr>
            <a:picLocks noChangeAspect="1"/>
          </p:cNvPicPr>
          <p:nvPr/>
        </p:nvPicPr>
        <p:blipFill>
          <a:blip r:embed="rId6">
            <a:extLst>
              <a:ext uri="{28A0092B-C50C-407E-A947-70E740481C1C}">
                <a14:useLocalDpi xmlns:a14="http://schemas.microsoft.com/office/drawing/2010/main" val="0"/>
              </a:ext>
            </a:extLst>
          </a:blip>
          <a:srcRect l="9038" t="18013" r="10529" b="14967"/>
          <a:stretch>
            <a:fillRect/>
          </a:stretch>
        </p:blipFill>
        <p:spPr>
          <a:xfrm>
            <a:off x="374015" y="1630045"/>
            <a:ext cx="5911850" cy="802005"/>
          </a:xfrm>
          <a:prstGeom prst="rect">
            <a:avLst/>
          </a:prstGeom>
        </p:spPr>
      </p:pic>
      <p:sp>
        <p:nvSpPr>
          <p:cNvPr id="2" name="文本框 1"/>
          <p:cNvSpPr txBox="1"/>
          <p:nvPr/>
        </p:nvSpPr>
        <p:spPr>
          <a:xfrm>
            <a:off x="1209040" y="1701165"/>
            <a:ext cx="7120255" cy="916305"/>
          </a:xfrm>
          <a:prstGeom prst="rect">
            <a:avLst/>
          </a:prstGeom>
          <a:noFill/>
        </p:spPr>
        <p:txBody>
          <a:bodyPr wrap="square" rtlCol="0">
            <a:noAutofit/>
          </a:bodyPr>
          <a:p>
            <a:pPr>
              <a:lnSpc>
                <a:spcPct val="150000"/>
              </a:lnSpc>
            </a:pP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rPr>
              <a:t>2.</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正义的力量</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74980" y="2743200"/>
            <a:ext cx="5919470" cy="2999740"/>
          </a:xfrm>
          <a:prstGeom prst="rect">
            <a:avLst/>
          </a:prstGeom>
          <a:noFill/>
        </p:spPr>
        <p:txBody>
          <a:bodyPr wrap="square" rtlCol="0">
            <a:spAutoFit/>
          </a:bodyPr>
          <a:p>
            <a:pPr indent="0">
              <a:lnSpc>
                <a:spcPct val="150000"/>
              </a:lnSpc>
              <a:buFont typeface="Wingdings" panose="05000000000000000000" charset="0"/>
              <a:buNone/>
            </a:pPr>
            <a:r>
              <a:rPr lang="zh-CN" altLang="en-US"/>
              <a:t>余华英虽然一度逍遥法外，但最终难逃法律的严惩。这一事件彰显了正义的力量，也让我们看到法律与社会监督的重要性。法律是维护社会秩序和公平正义的基石，而社会的监督则是法律得以有效实施的重要保障。我们应该相信正义终将到来，同时也要积极参与到社会监督中来，共同维护法律的尊严和社会的公正。只有这样，才能让犯罪分子无处遁形，让社会更加和谐稳定。</a:t>
            </a:r>
            <a:endParaRPr lang="zh-CN" altLang="en-US"/>
          </a:p>
        </p:txBody>
      </p:sp>
      <p:pic>
        <p:nvPicPr>
          <p:cNvPr id="4" name="图片 3"/>
          <p:cNvPicPr/>
          <p:nvPr/>
        </p:nvPicPr>
        <p:blipFill>
          <a:blip r:embed="rId7"/>
          <a:stretch>
            <a:fillRect/>
          </a:stretch>
        </p:blipFill>
        <p:spPr>
          <a:xfrm>
            <a:off x="6878320" y="2617470"/>
            <a:ext cx="4150995" cy="3052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05</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个人</a:t>
                </a:r>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启示</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sp>
        <p:nvSpPr>
          <p:cNvPr id="4" name="文本框 3"/>
          <p:cNvSpPr txBox="1"/>
          <p:nvPr/>
        </p:nvSpPr>
        <p:spPr>
          <a:xfrm>
            <a:off x="1209040" y="1701165"/>
            <a:ext cx="7120255" cy="916305"/>
          </a:xfrm>
          <a:prstGeom prst="rect">
            <a:avLst/>
          </a:prstGeom>
          <a:noFill/>
        </p:spPr>
        <p:txBody>
          <a:bodyPr wrap="square" rtlCol="0">
            <a:noAutofit/>
          </a:bodyPr>
          <a:p>
            <a:pPr>
              <a:lnSpc>
                <a:spcPct val="150000"/>
              </a:lnSpc>
            </a:pP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rPr>
              <a:t>1.</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道德沦丧的代价</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9038" t="18013" r="10529" b="14967"/>
          <a:stretch>
            <a:fillRect/>
          </a:stretch>
        </p:blipFill>
        <p:spPr>
          <a:xfrm>
            <a:off x="374015" y="1630045"/>
            <a:ext cx="5911850" cy="802005"/>
          </a:xfrm>
          <a:prstGeom prst="rect">
            <a:avLst/>
          </a:prstGeom>
        </p:spPr>
      </p:pic>
      <p:sp>
        <p:nvSpPr>
          <p:cNvPr id="6" name="文本框 5"/>
          <p:cNvSpPr txBox="1"/>
          <p:nvPr/>
        </p:nvSpPr>
        <p:spPr>
          <a:xfrm>
            <a:off x="1209040" y="1701165"/>
            <a:ext cx="7120255" cy="916305"/>
          </a:xfrm>
          <a:prstGeom prst="rect">
            <a:avLst/>
          </a:prstGeom>
          <a:noFill/>
        </p:spPr>
        <p:txBody>
          <a:bodyPr wrap="square" rtlCol="0">
            <a:noAutofit/>
          </a:bodyPr>
          <a:p>
            <a:pPr>
              <a:lnSpc>
                <a:spcPct val="150000"/>
              </a:lnSpc>
            </a:pP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rPr>
              <a:t>3.</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思考法律的意义</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608330" y="2748280"/>
            <a:ext cx="5718175" cy="3209290"/>
          </a:xfrm>
          <a:prstGeom prst="rect">
            <a:avLst/>
          </a:prstGeom>
          <a:noFill/>
        </p:spPr>
        <p:txBody>
          <a:bodyPr wrap="square" rtlCol="0">
            <a:noAutofit/>
          </a:bodyPr>
          <a:p>
            <a:r>
              <a:rPr lang="zh-CN" altLang="en-US"/>
              <a:t>人权的理解：人权是指每个人作为人类成员所固有的权利，包括生命权、自由权、人身安全等基本权利。在讨论像拐卖儿童这样的问题时，我们需要认识到每个孩子都有权在一个安全、健康的环境中成长，而不应受到任何形式的剥削或伤害。对拐卖儿童立法，正是为了保护这些最基本的人权。</a:t>
            </a:r>
            <a:endParaRPr lang="zh-CN" altLang="en-US"/>
          </a:p>
          <a:p>
            <a:r>
              <a:rPr lang="zh-CN" altLang="en-US"/>
              <a:t>立法的重要性：制定严格的法律法规以打击拐卖儿童的行为，不仅是对受害者权益的保护，也是对潜在犯罪者的威慑。通过法律手段明确界定何为非法行为，并对其施加相应的惩罚，可以有效地减少此类悲剧的发生，维护社会正义。</a:t>
            </a:r>
            <a:endParaRPr lang="zh-CN" altLang="en-US"/>
          </a:p>
        </p:txBody>
      </p:sp>
      <p:pic>
        <p:nvPicPr>
          <p:cNvPr id="8" name="内容占位符 7" descr="36645164bf45462dd1eshow"/>
          <p:cNvPicPr>
            <a:picLocks noChangeAspect="1"/>
          </p:cNvPicPr>
          <p:nvPr>
            <p:ph idx="1"/>
          </p:nvPr>
        </p:nvPicPr>
        <p:blipFill>
          <a:blip r:embed="rId4"/>
          <a:stretch>
            <a:fillRect/>
          </a:stretch>
        </p:blipFill>
        <p:spPr>
          <a:xfrm>
            <a:off x="6362065" y="3112770"/>
            <a:ext cx="5515610" cy="18808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076" y="4121403"/>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05</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个人</a:t>
                </a:r>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启示</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pic>
        <p:nvPicPr>
          <p:cNvPr id="3" name="图片 2"/>
          <p:cNvPicPr>
            <a:picLocks noChangeAspect="1"/>
          </p:cNvPicPr>
          <p:nvPr/>
        </p:nvPicPr>
        <p:blipFill>
          <a:blip r:embed="rId6">
            <a:extLst>
              <a:ext uri="{28A0092B-C50C-407E-A947-70E740481C1C}">
                <a14:useLocalDpi xmlns:a14="http://schemas.microsoft.com/office/drawing/2010/main" val="0"/>
              </a:ext>
            </a:extLst>
          </a:blip>
          <a:srcRect l="9038" t="18013" r="10529" b="14967"/>
          <a:stretch>
            <a:fillRect/>
          </a:stretch>
        </p:blipFill>
        <p:spPr>
          <a:xfrm>
            <a:off x="374015" y="1630045"/>
            <a:ext cx="5911850" cy="802005"/>
          </a:xfrm>
          <a:prstGeom prst="rect">
            <a:avLst/>
          </a:prstGeom>
        </p:spPr>
      </p:pic>
      <p:sp>
        <p:nvSpPr>
          <p:cNvPr id="2" name="文本框 1"/>
          <p:cNvSpPr txBox="1"/>
          <p:nvPr/>
        </p:nvSpPr>
        <p:spPr>
          <a:xfrm>
            <a:off x="1296035" y="1701165"/>
            <a:ext cx="7120255" cy="916305"/>
          </a:xfrm>
          <a:prstGeom prst="rect">
            <a:avLst/>
          </a:prstGeom>
          <a:noFill/>
        </p:spPr>
        <p:txBody>
          <a:bodyPr wrap="square" rtlCol="0">
            <a:noAutofit/>
          </a:bodyPr>
          <a:p>
            <a:pPr>
              <a:lnSpc>
                <a:spcPct val="150000"/>
              </a:lnSpc>
            </a:pP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rPr>
              <a:t>4.</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预防与关爱</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74980" y="2743200"/>
            <a:ext cx="5919470" cy="3415030"/>
          </a:xfrm>
          <a:prstGeom prst="rect">
            <a:avLst/>
          </a:prstGeom>
          <a:noFill/>
        </p:spPr>
        <p:txBody>
          <a:bodyPr wrap="square" rtlCol="0">
            <a:spAutoFit/>
          </a:bodyPr>
          <a:p>
            <a:pPr indent="0">
              <a:lnSpc>
                <a:spcPct val="150000"/>
              </a:lnSpc>
              <a:buFont typeface="Wingdings" panose="05000000000000000000" charset="0"/>
              <a:buNone/>
            </a:pPr>
            <a:r>
              <a:rPr lang="zh-CN" altLang="en-US"/>
              <a:t>余华英事件暴露出社会对弱势群体的关爱不足和预防机制的缺失。拐卖儿童等犯罪往往针对的是那些缺乏保护能力的弱势群体。因此，我们需要加强对这些群体的关爱和帮助，从源头上减少犯罪的发生。同时，构建全面的预防机制也是至关重要的。政府、学校、家庭以及社会各界都应该共同努力，加强宣传教育，提高公众的安全意识和防范能力。只有这样，才能为弱势群体提供有力的保护，让他们在安全的环境中健康成长。</a:t>
            </a:r>
            <a:endParaRPr lang="zh-CN" altLang="en-US"/>
          </a:p>
        </p:txBody>
      </p:sp>
      <p:pic>
        <p:nvPicPr>
          <p:cNvPr id="5" name="图片 4"/>
          <p:cNvPicPr/>
          <p:nvPr/>
        </p:nvPicPr>
        <p:blipFill>
          <a:blip r:embed="rId7"/>
          <a:stretch>
            <a:fillRect/>
          </a:stretch>
        </p:blipFill>
        <p:spPr>
          <a:xfrm>
            <a:off x="6904355" y="3048000"/>
            <a:ext cx="5039995" cy="2538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4552"/>
            <a:ext cx="12192000" cy="6858000"/>
          </a:xfrm>
          <a:prstGeom prst="rect">
            <a:avLst/>
          </a:prstGeom>
        </p:spPr>
      </p:pic>
      <p:sp>
        <p:nvSpPr>
          <p:cNvPr id="45" name="矩形 44"/>
          <p:cNvSpPr/>
          <p:nvPr/>
        </p:nvSpPr>
        <p:spPr>
          <a:xfrm>
            <a:off x="0" y="0"/>
            <a:ext cx="3515360" cy="6894830"/>
          </a:xfrm>
          <a:prstGeom prst="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711" y="4233798"/>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1027" name="组合 1026"/>
          <p:cNvGrpSpPr/>
          <p:nvPr/>
        </p:nvGrpSpPr>
        <p:grpSpPr>
          <a:xfrm>
            <a:off x="1017709" y="1608468"/>
            <a:ext cx="1372245" cy="2735942"/>
            <a:chOff x="242748" y="2273033"/>
            <a:chExt cx="1180399" cy="3462987"/>
          </a:xfrm>
        </p:grpSpPr>
        <p:sp>
          <p:nvSpPr>
            <p:cNvPr id="61" name="文本框 60"/>
            <p:cNvSpPr txBox="1"/>
            <p:nvPr/>
          </p:nvSpPr>
          <p:spPr>
            <a:xfrm>
              <a:off x="242748" y="2273033"/>
              <a:ext cx="1143865" cy="1986779"/>
            </a:xfrm>
            <a:prstGeom prst="rect">
              <a:avLst/>
            </a:prstGeom>
            <a:noFill/>
          </p:spPr>
          <p:txBody>
            <a:bodyPr wrap="square">
              <a:spAutoFit/>
            </a:bodyPr>
            <a:lstStyle/>
            <a:p>
              <a:r>
                <a:rPr lang="zh-CN" altLang="en-US" sz="9600" dirty="0">
                  <a:ln w="19050">
                    <a:noFill/>
                  </a:ln>
                  <a:solidFill>
                    <a:schemeClr val="bg1"/>
                  </a:solidFill>
                  <a:latin typeface="汉呈王天喜毛笔书法" panose="03000509000000000000" pitchFamily="65" charset="-128"/>
                  <a:ea typeface="汉呈王天喜毛笔书法" panose="03000509000000000000" pitchFamily="65" charset="-128"/>
                </a:rPr>
                <a:t>目</a:t>
              </a:r>
              <a:endParaRPr lang="zh-CN" altLang="en-US" sz="9600" dirty="0">
                <a:ln w="19050">
                  <a:noFill/>
                </a:ln>
                <a:solidFill>
                  <a:schemeClr val="bg1"/>
                </a:solidFill>
                <a:latin typeface="汉呈王天喜毛笔书法" panose="03000509000000000000" pitchFamily="65" charset="-128"/>
                <a:ea typeface="汉呈王天喜毛笔书法" panose="03000509000000000000" pitchFamily="65" charset="-128"/>
              </a:endParaRPr>
            </a:p>
          </p:txBody>
        </p:sp>
        <p:sp>
          <p:nvSpPr>
            <p:cNvPr id="1025" name="文本框 1024"/>
            <p:cNvSpPr txBox="1"/>
            <p:nvPr/>
          </p:nvSpPr>
          <p:spPr>
            <a:xfrm>
              <a:off x="279282" y="3749241"/>
              <a:ext cx="1143865" cy="1986779"/>
            </a:xfrm>
            <a:prstGeom prst="rect">
              <a:avLst/>
            </a:prstGeom>
            <a:noFill/>
          </p:spPr>
          <p:txBody>
            <a:bodyPr wrap="square">
              <a:spAutoFit/>
            </a:bodyPr>
            <a:lstStyle/>
            <a:p>
              <a:r>
                <a:rPr lang="zh-CN" altLang="en-US" sz="9600" dirty="0">
                  <a:ln w="19050">
                    <a:noFill/>
                  </a:ln>
                  <a:solidFill>
                    <a:schemeClr val="bg1"/>
                  </a:solidFill>
                  <a:latin typeface="汉呈王天喜毛笔书法" panose="03000509000000000000" pitchFamily="65" charset="-128"/>
                  <a:ea typeface="汉呈王天喜毛笔书法" panose="03000509000000000000" pitchFamily="65" charset="-128"/>
                </a:rPr>
                <a:t>录</a:t>
              </a:r>
              <a:endParaRPr lang="zh-CN" altLang="en-US" sz="9600" dirty="0">
                <a:ln w="19050">
                  <a:noFill/>
                </a:ln>
                <a:solidFill>
                  <a:schemeClr val="bg1"/>
                </a:solidFill>
                <a:latin typeface="汉呈王天喜毛笔书法" panose="03000509000000000000" pitchFamily="65" charset="-128"/>
                <a:ea typeface="汉呈王天喜毛笔书法" panose="03000509000000000000" pitchFamily="65" charset="-128"/>
              </a:endParaRPr>
            </a:p>
          </p:txBody>
        </p:sp>
      </p:grpSp>
      <p:grpSp>
        <p:nvGrpSpPr>
          <p:cNvPr id="15" name="组合 14"/>
          <p:cNvGrpSpPr/>
          <p:nvPr>
            <p:custDataLst>
              <p:tags r:id="rId6"/>
            </p:custDataLst>
          </p:nvPr>
        </p:nvGrpSpPr>
        <p:grpSpPr>
          <a:xfrm>
            <a:off x="4997820" y="1670727"/>
            <a:ext cx="2106955" cy="546481"/>
            <a:chOff x="6177370" y="1758213"/>
            <a:chExt cx="2106955" cy="546481"/>
          </a:xfrm>
        </p:grpSpPr>
        <p:sp>
          <p:nvSpPr>
            <p:cNvPr id="4" name="文本框 3"/>
            <p:cNvSpPr txBox="1"/>
            <p:nvPr>
              <p:custDataLst>
                <p:tags r:id="rId7"/>
              </p:custDataLst>
            </p:nvPr>
          </p:nvSpPr>
          <p:spPr>
            <a:xfrm>
              <a:off x="6676505" y="1825494"/>
              <a:ext cx="1607820" cy="478155"/>
            </a:xfrm>
            <a:prstGeom prst="rect">
              <a:avLst/>
            </a:prstGeom>
          </p:spPr>
          <p:txBody>
            <a:bodyPr vert="horz" wrap="none" lIns="91440" tIns="45720" rIns="91440" bIns="45720" rtlCol="0">
              <a:sp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zh-CN" altLang="en-US"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rPr>
                <a:t>事件概述</a:t>
              </a:r>
              <a:endParaRPr lang="zh-CN" altLang="en-US"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endParaRPr>
            </a:p>
          </p:txBody>
        </p:sp>
        <p:sp>
          <p:nvSpPr>
            <p:cNvPr id="10" name="矩形: 圆角 9"/>
            <p:cNvSpPr/>
            <p:nvPr>
              <p:custDataLst>
                <p:tags r:id="rId8"/>
              </p:custDataLst>
            </p:nvPr>
          </p:nvSpPr>
          <p:spPr>
            <a:xfrm>
              <a:off x="6177370" y="1758213"/>
              <a:ext cx="430248" cy="546481"/>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1</a:t>
              </a:r>
              <a:endParaRPr lang="zh-CN" altLang="en-US"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grpSp>
        <p:nvGrpSpPr>
          <p:cNvPr id="17" name="组合 16"/>
          <p:cNvGrpSpPr/>
          <p:nvPr>
            <p:custDataLst>
              <p:tags r:id="rId9"/>
            </p:custDataLst>
          </p:nvPr>
        </p:nvGrpSpPr>
        <p:grpSpPr>
          <a:xfrm>
            <a:off x="4997820" y="2457752"/>
            <a:ext cx="3175660" cy="552549"/>
            <a:chOff x="6177370" y="2511128"/>
            <a:chExt cx="3175660" cy="552549"/>
          </a:xfrm>
        </p:grpSpPr>
        <p:sp>
          <p:nvSpPr>
            <p:cNvPr id="7" name="文本框 6"/>
            <p:cNvSpPr txBox="1"/>
            <p:nvPr>
              <p:custDataLst>
                <p:tags r:id="rId10"/>
              </p:custDataLst>
            </p:nvPr>
          </p:nvSpPr>
          <p:spPr>
            <a:xfrm>
              <a:off x="6676505" y="2585522"/>
              <a:ext cx="2676525" cy="478155"/>
            </a:xfrm>
            <a:prstGeom prst="rect">
              <a:avLst/>
            </a:prstGeom>
          </p:spPr>
          <p:txBody>
            <a:bodyPr vert="horz" wrap="none" lIns="91440" tIns="45720" rIns="91440" bIns="45720" rtlCol="0">
              <a:sp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l">
                <a:buNone/>
              </a:pPr>
              <a:r>
                <a:rPr lang="zh-CN" altLang="en-US"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余华英的罪恶史</a:t>
              </a:r>
              <a:endParaRPr lang="zh-CN" altLang="en-US"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sp>
          <p:nvSpPr>
            <p:cNvPr id="11" name="矩形: 圆角 10"/>
            <p:cNvSpPr/>
            <p:nvPr>
              <p:custDataLst>
                <p:tags r:id="rId11"/>
              </p:custDataLst>
            </p:nvPr>
          </p:nvSpPr>
          <p:spPr>
            <a:xfrm>
              <a:off x="6177370" y="2511128"/>
              <a:ext cx="430248" cy="546481"/>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2</a:t>
              </a:r>
              <a:endParaRPr lang="zh-CN" altLang="en-US"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grpSp>
        <p:nvGrpSpPr>
          <p:cNvPr id="18" name="组合 17"/>
          <p:cNvGrpSpPr/>
          <p:nvPr>
            <p:custDataLst>
              <p:tags r:id="rId12"/>
            </p:custDataLst>
          </p:nvPr>
        </p:nvGrpSpPr>
        <p:grpSpPr>
          <a:xfrm>
            <a:off x="4997820" y="3237920"/>
            <a:ext cx="2106955" cy="546481"/>
            <a:chOff x="6177370" y="3322447"/>
            <a:chExt cx="2106955" cy="546481"/>
          </a:xfrm>
        </p:grpSpPr>
        <p:sp>
          <p:nvSpPr>
            <p:cNvPr id="8" name="文本框 7"/>
            <p:cNvSpPr txBox="1"/>
            <p:nvPr>
              <p:custDataLst>
                <p:tags r:id="rId13"/>
              </p:custDataLst>
            </p:nvPr>
          </p:nvSpPr>
          <p:spPr>
            <a:xfrm>
              <a:off x="6676505" y="3374881"/>
              <a:ext cx="1607820" cy="478155"/>
            </a:xfrm>
            <a:prstGeom prst="rect">
              <a:avLst/>
            </a:prstGeom>
          </p:spPr>
          <p:txBody>
            <a:bodyPr vert="horz" wrap="none" lIns="91440" tIns="45720" rIns="91440" bIns="45720" rtlCol="0">
              <a:sp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l">
                <a:buNone/>
              </a:pPr>
              <a:r>
                <a:rPr lang="zh-CN" altLang="en-US"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法律审判</a:t>
              </a:r>
              <a:endParaRPr lang="zh-CN" altLang="en-US"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sp>
          <p:nvSpPr>
            <p:cNvPr id="12" name="矩形: 圆角 11"/>
            <p:cNvSpPr/>
            <p:nvPr>
              <p:custDataLst>
                <p:tags r:id="rId14"/>
              </p:custDataLst>
            </p:nvPr>
          </p:nvSpPr>
          <p:spPr>
            <a:xfrm>
              <a:off x="6177370" y="3322447"/>
              <a:ext cx="430248" cy="546481"/>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3</a:t>
              </a:r>
              <a:endParaRPr lang="zh-CN" altLang="en-US"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grpSp>
        <p:nvGrpSpPr>
          <p:cNvPr id="22" name="组合 21"/>
          <p:cNvGrpSpPr/>
          <p:nvPr>
            <p:custDataLst>
              <p:tags r:id="rId15"/>
            </p:custDataLst>
          </p:nvPr>
        </p:nvGrpSpPr>
        <p:grpSpPr>
          <a:xfrm>
            <a:off x="4997820" y="4006510"/>
            <a:ext cx="3531895" cy="546481"/>
            <a:chOff x="6177370" y="4081296"/>
            <a:chExt cx="3531895" cy="546481"/>
          </a:xfrm>
        </p:grpSpPr>
        <p:sp>
          <p:nvSpPr>
            <p:cNvPr id="9" name="文本框 8"/>
            <p:cNvSpPr txBox="1"/>
            <p:nvPr>
              <p:custDataLst>
                <p:tags r:id="rId16"/>
              </p:custDataLst>
            </p:nvPr>
          </p:nvSpPr>
          <p:spPr>
            <a:xfrm>
              <a:off x="6676505" y="4140117"/>
              <a:ext cx="3032760" cy="478155"/>
            </a:xfrm>
            <a:prstGeom prst="rect">
              <a:avLst/>
            </a:prstGeom>
          </p:spPr>
          <p:txBody>
            <a:bodyPr vert="horz" wrap="none" lIns="91440" tIns="45720" rIns="91440" bIns="45720" rtlCol="0">
              <a:sp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l">
                <a:buNone/>
              </a:pPr>
              <a:r>
                <a:rPr lang="zh-CN" altLang="en-US"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rPr>
                <a:t>我们与恶魔的距离</a:t>
              </a:r>
              <a:endParaRPr lang="zh-CN" altLang="en-US"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endParaRPr>
            </a:p>
          </p:txBody>
        </p:sp>
        <p:sp>
          <p:nvSpPr>
            <p:cNvPr id="13" name="矩形: 圆角 12"/>
            <p:cNvSpPr/>
            <p:nvPr>
              <p:custDataLst>
                <p:tags r:id="rId17"/>
              </p:custDataLst>
            </p:nvPr>
          </p:nvSpPr>
          <p:spPr>
            <a:xfrm>
              <a:off x="6177370" y="4081296"/>
              <a:ext cx="430248" cy="546481"/>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4</a:t>
              </a:r>
              <a:endParaRPr lang="zh-CN" altLang="en-US"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grpSp>
        <p:nvGrpSpPr>
          <p:cNvPr id="2" name="组合 1"/>
          <p:cNvGrpSpPr/>
          <p:nvPr>
            <p:custDataLst>
              <p:tags r:id="rId18"/>
            </p:custDataLst>
          </p:nvPr>
        </p:nvGrpSpPr>
        <p:grpSpPr>
          <a:xfrm>
            <a:off x="4997820" y="4774860"/>
            <a:ext cx="2106955" cy="546481"/>
            <a:chOff x="6177370" y="4081296"/>
            <a:chExt cx="2106955" cy="546481"/>
          </a:xfrm>
        </p:grpSpPr>
        <p:sp>
          <p:nvSpPr>
            <p:cNvPr id="3" name="文本框 2"/>
            <p:cNvSpPr txBox="1"/>
            <p:nvPr>
              <p:custDataLst>
                <p:tags r:id="rId19"/>
              </p:custDataLst>
            </p:nvPr>
          </p:nvSpPr>
          <p:spPr>
            <a:xfrm>
              <a:off x="6676505" y="4140117"/>
              <a:ext cx="1607820" cy="478155"/>
            </a:xfrm>
            <a:prstGeom prst="rect">
              <a:avLst/>
            </a:prstGeom>
          </p:spPr>
          <p:txBody>
            <a:bodyPr vert="horz" wrap="none" lIns="91440" tIns="45720" rIns="91440" bIns="45720" rtlCol="0">
              <a:sp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l">
                <a:buNone/>
              </a:pPr>
              <a:r>
                <a:rPr lang="zh-CN" altLang="en-US"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rPr>
                <a:t>个人</a:t>
              </a:r>
              <a:r>
                <a:rPr lang="zh-CN" altLang="en-US"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rPr>
                <a:t>启示</a:t>
              </a:r>
              <a:endParaRPr lang="zh-CN" altLang="en-US"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endParaRPr>
            </a:p>
          </p:txBody>
        </p:sp>
        <p:sp>
          <p:nvSpPr>
            <p:cNvPr id="5" name="矩形: 圆角 12"/>
            <p:cNvSpPr/>
            <p:nvPr>
              <p:custDataLst>
                <p:tags r:id="rId20"/>
              </p:custDataLst>
            </p:nvPr>
          </p:nvSpPr>
          <p:spPr>
            <a:xfrm>
              <a:off x="6177370" y="4081296"/>
              <a:ext cx="430248" cy="546481"/>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5</a:t>
              </a:r>
              <a:endParaRPr lang="en-US" altLang="zh-CN" sz="28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076" y="4121403"/>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05</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个人</a:t>
                </a:r>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启示</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pic>
        <p:nvPicPr>
          <p:cNvPr id="4" name="图片 3"/>
          <p:cNvPicPr>
            <a:picLocks noChangeAspect="1"/>
          </p:cNvPicPr>
          <p:nvPr/>
        </p:nvPicPr>
        <p:blipFill>
          <a:blip r:embed="rId6">
            <a:extLst>
              <a:ext uri="{28A0092B-C50C-407E-A947-70E740481C1C}">
                <a14:useLocalDpi xmlns:a14="http://schemas.microsoft.com/office/drawing/2010/main" val="0"/>
              </a:ext>
            </a:extLst>
          </a:blip>
          <a:srcRect l="9038" t="18013" r="10529" b="14967"/>
          <a:stretch>
            <a:fillRect/>
          </a:stretch>
        </p:blipFill>
        <p:spPr>
          <a:xfrm>
            <a:off x="374015" y="1630045"/>
            <a:ext cx="5911850" cy="802005"/>
          </a:xfrm>
          <a:prstGeom prst="rect">
            <a:avLst/>
          </a:prstGeom>
        </p:spPr>
      </p:pic>
      <p:sp>
        <p:nvSpPr>
          <p:cNvPr id="5" name="文本框 4"/>
          <p:cNvSpPr txBox="1"/>
          <p:nvPr/>
        </p:nvSpPr>
        <p:spPr>
          <a:xfrm>
            <a:off x="1296035" y="1701165"/>
            <a:ext cx="7120255" cy="916305"/>
          </a:xfrm>
          <a:prstGeom prst="rect">
            <a:avLst/>
          </a:prstGeom>
          <a:noFill/>
        </p:spPr>
        <p:txBody>
          <a:bodyPr wrap="square" rtlCol="0">
            <a:noAutofit/>
          </a:bodyPr>
          <a:p>
            <a:pPr>
              <a:lnSpc>
                <a:spcPct val="150000"/>
              </a:lnSpc>
            </a:pP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rPr>
              <a:t>5.</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联系自身实际</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74980" y="2743200"/>
            <a:ext cx="5919470" cy="2584450"/>
          </a:xfrm>
          <a:prstGeom prst="rect">
            <a:avLst/>
          </a:prstGeom>
          <a:noFill/>
        </p:spPr>
        <p:txBody>
          <a:bodyPr wrap="square" rtlCol="0">
            <a:spAutoFit/>
          </a:bodyPr>
          <a:p>
            <a:pPr indent="0">
              <a:lnSpc>
                <a:spcPct val="150000"/>
              </a:lnSpc>
              <a:buFont typeface="Wingdings" panose="05000000000000000000" charset="0"/>
              <a:buNone/>
            </a:pPr>
            <a:r>
              <a:rPr lang="zh-CN" altLang="en-US"/>
              <a:t>提高意识与参与公益活动：作为学生，虽然我们可能无法直接参与到案件的解决过程中，但我们可以通过参与或发起相关的公益活动来提升社会对此问题的关注度。例如，我们可以积极利用微博、微信朋友圈、抖音等社交平台分享有关</a:t>
            </a:r>
            <a:r>
              <a:rPr lang="en-US" altLang="zh-CN"/>
              <a:t>“</a:t>
            </a:r>
            <a:r>
              <a:rPr lang="zh-CN" altLang="en-US"/>
              <a:t>宝贝回家</a:t>
            </a:r>
            <a:r>
              <a:rPr lang="en-US" altLang="zh-CN"/>
              <a:t>”</a:t>
            </a:r>
            <a:r>
              <a:rPr lang="zh-CN" altLang="en-US"/>
              <a:t>项目的信息，扩大失踪儿童信息的传播范围，帮助那些失去孩子的家庭找到他们的孩子。</a:t>
            </a:r>
            <a:endParaRPr lang="zh-CN" altLang="en-US"/>
          </a:p>
        </p:txBody>
      </p:sp>
      <p:pic>
        <p:nvPicPr>
          <p:cNvPr id="8" name="内容占位符 7" descr="R-C"/>
          <p:cNvPicPr>
            <a:picLocks noChangeAspect="1"/>
          </p:cNvPicPr>
          <p:nvPr>
            <p:ph idx="1"/>
          </p:nvPr>
        </p:nvPicPr>
        <p:blipFill>
          <a:blip r:embed="rId7"/>
          <a:stretch>
            <a:fillRect/>
          </a:stretch>
        </p:blipFill>
        <p:spPr>
          <a:xfrm>
            <a:off x="6614160" y="2287905"/>
            <a:ext cx="5352415" cy="3527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076" y="4121403"/>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05</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个人</a:t>
                </a:r>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启示</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pic>
        <p:nvPicPr>
          <p:cNvPr id="5" name="图片 4"/>
          <p:cNvPicPr>
            <a:picLocks noChangeAspect="1"/>
          </p:cNvPicPr>
          <p:nvPr/>
        </p:nvPicPr>
        <p:blipFill>
          <a:blip r:embed="rId6">
            <a:extLst>
              <a:ext uri="{28A0092B-C50C-407E-A947-70E740481C1C}">
                <a14:useLocalDpi xmlns:a14="http://schemas.microsoft.com/office/drawing/2010/main" val="0"/>
              </a:ext>
            </a:extLst>
          </a:blip>
          <a:srcRect l="9038" t="18013" r="10529" b="14967"/>
          <a:stretch>
            <a:fillRect/>
          </a:stretch>
        </p:blipFill>
        <p:spPr>
          <a:xfrm>
            <a:off x="374015" y="1630045"/>
            <a:ext cx="5911850" cy="802005"/>
          </a:xfrm>
          <a:prstGeom prst="rect">
            <a:avLst/>
          </a:prstGeom>
        </p:spPr>
      </p:pic>
      <p:sp>
        <p:nvSpPr>
          <p:cNvPr id="6" name="文本框 5"/>
          <p:cNvSpPr txBox="1"/>
          <p:nvPr/>
        </p:nvSpPr>
        <p:spPr>
          <a:xfrm>
            <a:off x="1296035" y="1701165"/>
            <a:ext cx="7120255" cy="916305"/>
          </a:xfrm>
          <a:prstGeom prst="rect">
            <a:avLst/>
          </a:prstGeom>
          <a:noFill/>
        </p:spPr>
        <p:txBody>
          <a:bodyPr wrap="square" rtlCol="0">
            <a:noAutofit/>
          </a:bodyPr>
          <a:p>
            <a:pPr>
              <a:lnSpc>
                <a:spcPct val="150000"/>
              </a:lnSpc>
            </a:pP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rPr>
              <a:t>5.</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联系自身实际</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474980" y="2743200"/>
            <a:ext cx="5919470" cy="2168525"/>
          </a:xfrm>
          <a:prstGeom prst="rect">
            <a:avLst/>
          </a:prstGeom>
          <a:noFill/>
        </p:spPr>
        <p:txBody>
          <a:bodyPr wrap="square" rtlCol="0">
            <a:spAutoFit/>
          </a:bodyPr>
          <a:p>
            <a:pPr indent="0">
              <a:lnSpc>
                <a:spcPct val="150000"/>
              </a:lnSpc>
              <a:buFont typeface="Wingdings" panose="05000000000000000000" charset="0"/>
              <a:buNone/>
            </a:pPr>
            <a:r>
              <a:rPr lang="zh-CN" altLang="en-US"/>
              <a:t>日常生活中的小行动：在日常生活中，我们可以做一些小事来支持反拐工作，比如留意快递包装上是否有可能被用于传播寻亲信息的空间；乘坐出租车或者公交车时，注意车内是否有张贴寻亲启事，并主动了解相关信息以便必要时提供帮助。</a:t>
            </a:r>
            <a:endParaRPr lang="zh-CN" altLang="en-US"/>
          </a:p>
        </p:txBody>
      </p:sp>
      <p:pic>
        <p:nvPicPr>
          <p:cNvPr id="10" name="内容占位符 9" descr="R-C (1)"/>
          <p:cNvPicPr>
            <a:picLocks noChangeAspect="1"/>
          </p:cNvPicPr>
          <p:nvPr>
            <p:ph idx="1"/>
          </p:nvPr>
        </p:nvPicPr>
        <p:blipFill>
          <a:blip r:embed="rId7"/>
          <a:stretch>
            <a:fillRect/>
          </a:stretch>
        </p:blipFill>
        <p:spPr>
          <a:xfrm>
            <a:off x="6638290" y="2432050"/>
            <a:ext cx="5267325" cy="33051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076" y="4121403"/>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05</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个人</a:t>
                </a:r>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启示</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pic>
        <p:nvPicPr>
          <p:cNvPr id="6" name="图片 5"/>
          <p:cNvPicPr>
            <a:picLocks noChangeAspect="1"/>
          </p:cNvPicPr>
          <p:nvPr/>
        </p:nvPicPr>
        <p:blipFill>
          <a:blip r:embed="rId6">
            <a:extLst>
              <a:ext uri="{28A0092B-C50C-407E-A947-70E740481C1C}">
                <a14:useLocalDpi xmlns:a14="http://schemas.microsoft.com/office/drawing/2010/main" val="0"/>
              </a:ext>
            </a:extLst>
          </a:blip>
          <a:srcRect l="9038" t="18013" r="10529" b="14967"/>
          <a:stretch>
            <a:fillRect/>
          </a:stretch>
        </p:blipFill>
        <p:spPr>
          <a:xfrm>
            <a:off x="374015" y="1630045"/>
            <a:ext cx="5911850" cy="802005"/>
          </a:xfrm>
          <a:prstGeom prst="rect">
            <a:avLst/>
          </a:prstGeom>
        </p:spPr>
      </p:pic>
      <p:sp>
        <p:nvSpPr>
          <p:cNvPr id="7" name="文本框 6"/>
          <p:cNvSpPr txBox="1"/>
          <p:nvPr/>
        </p:nvSpPr>
        <p:spPr>
          <a:xfrm>
            <a:off x="1296035" y="1701165"/>
            <a:ext cx="7120255" cy="916305"/>
          </a:xfrm>
          <a:prstGeom prst="rect">
            <a:avLst/>
          </a:prstGeom>
          <a:noFill/>
        </p:spPr>
        <p:txBody>
          <a:bodyPr wrap="square" rtlCol="0">
            <a:noAutofit/>
          </a:bodyPr>
          <a:p>
            <a:pPr>
              <a:lnSpc>
                <a:spcPct val="150000"/>
              </a:lnSpc>
            </a:pPr>
            <a:r>
              <a:rPr lang="en-US" altLang="zh-CN" sz="2400" b="1" dirty="0">
                <a:solidFill>
                  <a:schemeClr val="bg1"/>
                </a:solidFill>
                <a:latin typeface="微软雅黑" panose="020B0503020204020204" charset="-122"/>
                <a:ea typeface="微软雅黑" panose="020B0503020204020204" charset="-122"/>
                <a:cs typeface="微软雅黑" panose="020B0503020204020204" charset="-122"/>
              </a:rPr>
              <a:t>5.</a:t>
            </a:r>
            <a:r>
              <a:rPr lang="zh-CN" altLang="en-US" sz="2400" b="1" dirty="0">
                <a:solidFill>
                  <a:schemeClr val="bg1"/>
                </a:solidFill>
                <a:latin typeface="微软雅黑" panose="020B0503020204020204" charset="-122"/>
                <a:ea typeface="微软雅黑" panose="020B0503020204020204" charset="-122"/>
                <a:cs typeface="微软雅黑" panose="020B0503020204020204" charset="-122"/>
              </a:rPr>
              <a:t>联系自身实际</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474980" y="2743200"/>
            <a:ext cx="5919470" cy="1753235"/>
          </a:xfrm>
          <a:prstGeom prst="rect">
            <a:avLst/>
          </a:prstGeom>
          <a:noFill/>
        </p:spPr>
        <p:txBody>
          <a:bodyPr wrap="square" rtlCol="0">
            <a:spAutoFit/>
          </a:bodyPr>
          <a:p>
            <a:pPr indent="0">
              <a:lnSpc>
                <a:spcPct val="150000"/>
              </a:lnSpc>
              <a:buFont typeface="Wingdings" panose="05000000000000000000" charset="0"/>
              <a:buNone/>
            </a:pPr>
            <a:r>
              <a:rPr lang="zh-CN" altLang="en-US"/>
              <a:t>培养同理心与社会责任感：鼓励同学们从心底关心这一社会问题，不仅仅停留在表面的认知上，而是真正地将自己置于受害者及其家庭的角度去思考问题，培养强烈的社会责任感和服务意识。</a:t>
            </a:r>
            <a:endParaRPr lang="zh-CN" altLang="en-US"/>
          </a:p>
        </p:txBody>
      </p:sp>
      <p:pic>
        <p:nvPicPr>
          <p:cNvPr id="11" name="内容占位符 10" descr="R-C (2)"/>
          <p:cNvPicPr>
            <a:picLocks noChangeAspect="1"/>
          </p:cNvPicPr>
          <p:nvPr>
            <p:ph idx="1"/>
          </p:nvPr>
        </p:nvPicPr>
        <p:blipFill>
          <a:blip r:embed="rId7"/>
          <a:stretch>
            <a:fillRect/>
          </a:stretch>
        </p:blipFill>
        <p:spPr>
          <a:xfrm>
            <a:off x="6608445" y="2432050"/>
            <a:ext cx="5440680" cy="30645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13"/>
            <a:ext cx="12192000" cy="6858000"/>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711" y="4233798"/>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sp>
        <p:nvSpPr>
          <p:cNvPr id="5" name="任意多边形 4"/>
          <p:cNvSpPr/>
          <p:nvPr/>
        </p:nvSpPr>
        <p:spPr>
          <a:xfrm>
            <a:off x="-142875" y="5835015"/>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gs>
              <a:gs pos="59000">
                <a:srgbClr val="A70D11"/>
              </a:gs>
              <a:gs pos="100000">
                <a:srgbClr val="A70D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529965" y="1468755"/>
            <a:ext cx="5132705" cy="1568450"/>
          </a:xfrm>
          <a:prstGeom prst="rect">
            <a:avLst/>
          </a:prstGeom>
          <a:noFill/>
        </p:spPr>
        <p:txBody>
          <a:bodyPr wrap="square" rtlCol="0" anchor="t">
            <a:spAutoFit/>
          </a:bodyPr>
          <a:p>
            <a:pPr algn="ctr"/>
            <a:r>
              <a:rPr lang="zh-CN" altLang="en-US" sz="96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谢谢观看</a:t>
            </a:r>
            <a:endParaRPr lang="zh-CN" altLang="en-US" sz="96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sp>
        <p:nvSpPr>
          <p:cNvPr id="38" name="矩形: 圆角 37"/>
          <p:cNvSpPr/>
          <p:nvPr/>
        </p:nvSpPr>
        <p:spPr>
          <a:xfrm>
            <a:off x="2672080" y="3664585"/>
            <a:ext cx="6847840" cy="920115"/>
          </a:xfrm>
          <a:prstGeom prst="roundRect">
            <a:avLst>
              <a:gd name="adj" fmla="val 11541"/>
            </a:avLst>
          </a:prstGeom>
          <a:solidFill>
            <a:srgbClr val="A70D11"/>
          </a:solidFill>
          <a:ln>
            <a:solidFill>
              <a:srgbClr val="A70D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000" b="1" dirty="0">
              <a:solidFill>
                <a:srgbClr val="FFF2CC"/>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 name="文本框 1"/>
          <p:cNvSpPr txBox="1"/>
          <p:nvPr/>
        </p:nvSpPr>
        <p:spPr>
          <a:xfrm>
            <a:off x="2672080" y="3603625"/>
            <a:ext cx="7051040" cy="1256030"/>
          </a:xfrm>
          <a:prstGeom prst="rect">
            <a:avLst/>
          </a:prstGeom>
          <a:noFill/>
        </p:spPr>
        <p:txBody>
          <a:bodyPr wrap="square" rtlCol="0">
            <a:noAutofit/>
          </a:bodyPr>
          <a:p>
            <a:pPr>
              <a:lnSpc>
                <a:spcPct val="150000"/>
              </a:lnSpc>
            </a:pP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经最高人民法院核准，</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2025</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年</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2</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月</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28</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日，贵州省贵阳市中级人民法院依照法定程序对余华英执行死刑，检察机关依法派员临场监督。</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b="1"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comb/>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5743"/>
            <a:ext cx="12192000" cy="6858000"/>
          </a:xfrm>
          <a:prstGeom prst="rect">
            <a:avLst/>
          </a:prstGeom>
        </p:spPr>
      </p:pic>
      <p:sp>
        <p:nvSpPr>
          <p:cNvPr id="15" name="任意多边形 14"/>
          <p:cNvSpPr/>
          <p:nvPr/>
        </p:nvSpPr>
        <p:spPr>
          <a:xfrm>
            <a:off x="0" y="5514975"/>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alpha val="10000"/>
                </a:srgbClr>
              </a:gs>
              <a:gs pos="59000">
                <a:srgbClr val="A70D11">
                  <a:alpha val="50000"/>
                </a:srgbClr>
              </a:gs>
              <a:gs pos="100000">
                <a:srgbClr val="A70D11">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711" y="4233798"/>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8" name="组合 7"/>
          <p:cNvGrpSpPr/>
          <p:nvPr/>
        </p:nvGrpSpPr>
        <p:grpSpPr>
          <a:xfrm>
            <a:off x="2094608" y="1342090"/>
            <a:ext cx="2932513" cy="759428"/>
            <a:chOff x="2019041" y="266221"/>
            <a:chExt cx="2891068" cy="671349"/>
          </a:xfrm>
        </p:grpSpPr>
        <p:sp>
          <p:nvSpPr>
            <p:cNvPr id="2" name="矩形: 圆角 1"/>
            <p:cNvSpPr/>
            <p:nvPr/>
          </p:nvSpPr>
          <p:spPr>
            <a:xfrm>
              <a:off x="2019041"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第</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3" name="矩形: 圆角 2"/>
            <p:cNvSpPr/>
            <p:nvPr/>
          </p:nvSpPr>
          <p:spPr>
            <a:xfrm>
              <a:off x="2767974"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1</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4" name="矩形: 圆角 3"/>
            <p:cNvSpPr/>
            <p:nvPr/>
          </p:nvSpPr>
          <p:spPr>
            <a:xfrm>
              <a:off x="3516907"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部</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矩形: 圆角 6"/>
            <p:cNvSpPr/>
            <p:nvPr/>
          </p:nvSpPr>
          <p:spPr>
            <a:xfrm>
              <a:off x="4265840"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分</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sp>
        <p:nvSpPr>
          <p:cNvPr id="11" name="任意多边形 10"/>
          <p:cNvSpPr/>
          <p:nvPr/>
        </p:nvSpPr>
        <p:spPr>
          <a:xfrm>
            <a:off x="0" y="5748020"/>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gs>
              <a:gs pos="59000">
                <a:srgbClr val="A70D11"/>
              </a:gs>
              <a:gs pos="100000">
                <a:srgbClr val="A70D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374140" y="2504440"/>
            <a:ext cx="5132705" cy="1322070"/>
          </a:xfrm>
          <a:prstGeom prst="rect">
            <a:avLst/>
          </a:prstGeom>
          <a:noFill/>
        </p:spPr>
        <p:txBody>
          <a:bodyPr wrap="square" rtlCol="0" anchor="t">
            <a:spAutoFit/>
          </a:bodyPr>
          <a:p>
            <a:r>
              <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事件概述</a:t>
            </a:r>
            <a:endPar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nvGrpSpPr>
          <p:cNvPr id="408" name="组合 407"/>
          <p:cNvGrpSpPr/>
          <p:nvPr/>
        </p:nvGrpSpPr>
        <p:grpSpPr>
          <a:xfrm>
            <a:off x="6860540" y="1021080"/>
            <a:ext cx="4471035" cy="4179570"/>
            <a:chOff x="1601451" y="3888335"/>
            <a:chExt cx="2736759" cy="2536330"/>
          </a:xfrm>
          <a:effectLst>
            <a:outerShdw blurRad="50800" dist="38100" dir="2700000" algn="tl" rotWithShape="0">
              <a:prstClr val="black">
                <a:alpha val="40000"/>
              </a:prstClr>
            </a:outerShdw>
          </a:effectLst>
        </p:grpSpPr>
        <p:sp>
          <p:nvSpPr>
            <p:cNvPr id="409" name="矩形 408"/>
            <p:cNvSpPr/>
            <p:nvPr/>
          </p:nvSpPr>
          <p:spPr>
            <a:xfrm>
              <a:off x="1601451" y="4083319"/>
              <a:ext cx="2736759" cy="2341346"/>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10" name="组合 409"/>
            <p:cNvGrpSpPr/>
            <p:nvPr/>
          </p:nvGrpSpPr>
          <p:grpSpPr>
            <a:xfrm>
              <a:off x="2960063" y="3888335"/>
              <a:ext cx="259388" cy="264812"/>
              <a:chOff x="4038043" y="970920"/>
              <a:chExt cx="255596" cy="260942"/>
            </a:xfrm>
          </p:grpSpPr>
          <p:sp>
            <p:nvSpPr>
              <p:cNvPr id="412" name="任意多边形: 形状 411"/>
              <p:cNvSpPr/>
              <p:nvPr/>
            </p:nvSpPr>
            <p:spPr>
              <a:xfrm>
                <a:off x="4050817" y="1124283"/>
                <a:ext cx="97322" cy="100272"/>
              </a:xfrm>
              <a:custGeom>
                <a:avLst/>
                <a:gdLst>
                  <a:gd name="connsiteX0" fmla="*/ 8508 w 249582"/>
                  <a:gd name="connsiteY0" fmla="*/ 222733 h 257145"/>
                  <a:gd name="connsiteX1" fmla="*/ 160527 w 249582"/>
                  <a:gd name="connsiteY1" fmla="*/ 5672 h 257145"/>
                  <a:gd name="connsiteX2" fmla="*/ 160527 w 249582"/>
                  <a:gd name="connsiteY2" fmla="*/ 60883 h 257145"/>
                  <a:gd name="connsiteX3" fmla="*/ 235402 w 249582"/>
                  <a:gd name="connsiteY3" fmla="*/ 91135 h 257145"/>
                  <a:gd name="connsiteX4" fmla="*/ 245990 w 249582"/>
                  <a:gd name="connsiteY4" fmla="*/ 84329 h 257145"/>
                  <a:gd name="connsiteX5" fmla="*/ 41786 w 249582"/>
                  <a:gd name="connsiteY5" fmla="*/ 253742 h 257145"/>
                  <a:gd name="connsiteX6" fmla="*/ 38005 w 249582"/>
                  <a:gd name="connsiteY6" fmla="*/ 256011 h 257145"/>
                  <a:gd name="connsiteX7" fmla="*/ 8508 w 249582"/>
                  <a:gd name="connsiteY7" fmla="*/ 243910 h 257145"/>
                  <a:gd name="connsiteX8" fmla="*/ 8508 w 249582"/>
                  <a:gd name="connsiteY8" fmla="*/ 222733 h 25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582" h="257145">
                    <a:moveTo>
                      <a:pt x="8508" y="222733"/>
                    </a:moveTo>
                    <a:lnTo>
                      <a:pt x="160527" y="5672"/>
                    </a:lnTo>
                    <a:cubicBezTo>
                      <a:pt x="149939" y="20042"/>
                      <a:pt x="149939" y="41219"/>
                      <a:pt x="160527" y="60883"/>
                    </a:cubicBezTo>
                    <a:cubicBezTo>
                      <a:pt x="176409" y="88866"/>
                      <a:pt x="209687" y="102480"/>
                      <a:pt x="235402" y="91135"/>
                    </a:cubicBezTo>
                    <a:cubicBezTo>
                      <a:pt x="239183" y="89623"/>
                      <a:pt x="242965" y="87354"/>
                      <a:pt x="245990" y="84329"/>
                    </a:cubicBezTo>
                    <a:lnTo>
                      <a:pt x="41786" y="253742"/>
                    </a:lnTo>
                    <a:cubicBezTo>
                      <a:pt x="41030" y="254498"/>
                      <a:pt x="39517" y="255255"/>
                      <a:pt x="38005" y="256011"/>
                    </a:cubicBezTo>
                    <a:cubicBezTo>
                      <a:pt x="28173" y="260549"/>
                      <a:pt x="14559" y="255255"/>
                      <a:pt x="8508" y="243910"/>
                    </a:cubicBezTo>
                    <a:cubicBezTo>
                      <a:pt x="4727" y="236347"/>
                      <a:pt x="4727" y="228028"/>
                      <a:pt x="8508" y="222733"/>
                    </a:cubicBezTo>
                  </a:path>
                </a:pathLst>
              </a:custGeom>
              <a:solidFill>
                <a:srgbClr val="E39F4D"/>
              </a:solidFill>
              <a:ln w="9525" cap="flat">
                <a:noFill/>
                <a:prstDash val="solid"/>
                <a:miter/>
              </a:ln>
            </p:spPr>
            <p:txBody>
              <a:bodyPr rtlCol="0" anchor="ctr"/>
              <a:p>
                <a:endParaRPr lang="zh-CN" altLang="en-US"/>
              </a:p>
            </p:txBody>
          </p:sp>
          <p:sp>
            <p:nvSpPr>
              <p:cNvPr id="413" name="任意多边形: 形状 412"/>
              <p:cNvSpPr/>
              <p:nvPr/>
            </p:nvSpPr>
            <p:spPr>
              <a:xfrm>
                <a:off x="4038043" y="1040166"/>
                <a:ext cx="191696" cy="191696"/>
              </a:xfrm>
              <a:custGeom>
                <a:avLst/>
                <a:gdLst>
                  <a:gd name="connsiteX0" fmla="*/ 485979 w 491601"/>
                  <a:gd name="connsiteY0" fmla="*/ 207019 h 491601"/>
                  <a:gd name="connsiteX1" fmla="*/ 457995 w 491601"/>
                  <a:gd name="connsiteY1" fmla="*/ 133657 h 491601"/>
                  <a:gd name="connsiteX2" fmla="*/ 377826 w 491601"/>
                  <a:gd name="connsiteY2" fmla="*/ 47437 h 491601"/>
                  <a:gd name="connsiteX3" fmla="*/ 266649 w 491601"/>
                  <a:gd name="connsiteY3" fmla="*/ 7353 h 491601"/>
                  <a:gd name="connsiteX4" fmla="*/ 207656 w 491601"/>
                  <a:gd name="connsiteY4" fmla="*/ 7353 h 491601"/>
                  <a:gd name="connsiteX5" fmla="*/ 183454 w 491601"/>
                  <a:gd name="connsiteY5" fmla="*/ 11135 h 491601"/>
                  <a:gd name="connsiteX6" fmla="*/ 148664 w 491601"/>
                  <a:gd name="connsiteY6" fmla="*/ 21723 h 491601"/>
                  <a:gd name="connsiteX7" fmla="*/ 99504 w 491601"/>
                  <a:gd name="connsiteY7" fmla="*/ 47437 h 491601"/>
                  <a:gd name="connsiteX8" fmla="*/ 84378 w 491601"/>
                  <a:gd name="connsiteY8" fmla="*/ 58026 h 491601"/>
                  <a:gd name="connsiteX9" fmla="*/ 72277 w 491601"/>
                  <a:gd name="connsiteY9" fmla="*/ 68614 h 491601"/>
                  <a:gd name="connsiteX10" fmla="*/ 58663 w 491601"/>
                  <a:gd name="connsiteY10" fmla="*/ 81471 h 491601"/>
                  <a:gd name="connsiteX11" fmla="*/ 57907 w 491601"/>
                  <a:gd name="connsiteY11" fmla="*/ 82228 h 491601"/>
                  <a:gd name="connsiteX12" fmla="*/ 58663 w 491601"/>
                  <a:gd name="connsiteY12" fmla="*/ 81471 h 491601"/>
                  <a:gd name="connsiteX13" fmla="*/ 39755 w 491601"/>
                  <a:gd name="connsiteY13" fmla="*/ 340886 h 491601"/>
                  <a:gd name="connsiteX14" fmla="*/ 361944 w 491601"/>
                  <a:gd name="connsiteY14" fmla="*/ 471728 h 491601"/>
                  <a:gd name="connsiteX15" fmla="*/ 429255 w 491601"/>
                  <a:gd name="connsiteY15" fmla="*/ 423324 h 491601"/>
                  <a:gd name="connsiteX16" fmla="*/ 428499 w 491601"/>
                  <a:gd name="connsiteY16" fmla="*/ 424080 h 491601"/>
                  <a:gd name="connsiteX17" fmla="*/ 429255 w 491601"/>
                  <a:gd name="connsiteY17" fmla="*/ 423324 h 491601"/>
                  <a:gd name="connsiteX18" fmla="*/ 437575 w 491601"/>
                  <a:gd name="connsiteY18" fmla="*/ 413492 h 491601"/>
                  <a:gd name="connsiteX19" fmla="*/ 450432 w 491601"/>
                  <a:gd name="connsiteY19" fmla="*/ 395340 h 491601"/>
                  <a:gd name="connsiteX20" fmla="*/ 471609 w 491601"/>
                  <a:gd name="connsiteY20" fmla="*/ 354499 h 491601"/>
                  <a:gd name="connsiteX21" fmla="*/ 489004 w 491601"/>
                  <a:gd name="connsiteY21" fmla="*/ 287188 h 491601"/>
                  <a:gd name="connsiteX22" fmla="*/ 485979 w 491601"/>
                  <a:gd name="connsiteY22" fmla="*/ 207019 h 49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1601" h="491601">
                    <a:moveTo>
                      <a:pt x="485979" y="207019"/>
                    </a:moveTo>
                    <a:cubicBezTo>
                      <a:pt x="484466" y="197943"/>
                      <a:pt x="478415" y="169960"/>
                      <a:pt x="457995" y="133657"/>
                    </a:cubicBezTo>
                    <a:cubicBezTo>
                      <a:pt x="448919" y="118531"/>
                      <a:pt x="426230" y="79959"/>
                      <a:pt x="377826" y="47437"/>
                    </a:cubicBezTo>
                    <a:cubicBezTo>
                      <a:pt x="328666" y="14916"/>
                      <a:pt x="284044" y="8866"/>
                      <a:pt x="266649" y="7353"/>
                    </a:cubicBezTo>
                    <a:cubicBezTo>
                      <a:pt x="263623" y="7353"/>
                      <a:pt x="237152" y="3571"/>
                      <a:pt x="207656" y="7353"/>
                    </a:cubicBezTo>
                    <a:lnTo>
                      <a:pt x="183454" y="11135"/>
                    </a:lnTo>
                    <a:cubicBezTo>
                      <a:pt x="172866" y="14160"/>
                      <a:pt x="158496" y="17941"/>
                      <a:pt x="148664" y="21723"/>
                    </a:cubicBezTo>
                    <a:cubicBezTo>
                      <a:pt x="147908" y="21723"/>
                      <a:pt x="124462" y="30799"/>
                      <a:pt x="99504" y="47437"/>
                    </a:cubicBezTo>
                    <a:cubicBezTo>
                      <a:pt x="94966" y="50463"/>
                      <a:pt x="88916" y="55001"/>
                      <a:pt x="84378" y="58026"/>
                    </a:cubicBezTo>
                    <a:cubicBezTo>
                      <a:pt x="80596" y="61051"/>
                      <a:pt x="76815" y="64833"/>
                      <a:pt x="72277" y="68614"/>
                    </a:cubicBezTo>
                    <a:cubicBezTo>
                      <a:pt x="67739" y="72396"/>
                      <a:pt x="63201" y="76934"/>
                      <a:pt x="58663" y="81471"/>
                    </a:cubicBezTo>
                    <a:cubicBezTo>
                      <a:pt x="58663" y="81471"/>
                      <a:pt x="57907" y="82228"/>
                      <a:pt x="57907" y="82228"/>
                    </a:cubicBezTo>
                    <a:cubicBezTo>
                      <a:pt x="57907" y="82228"/>
                      <a:pt x="58663" y="81471"/>
                      <a:pt x="58663" y="81471"/>
                    </a:cubicBezTo>
                    <a:cubicBezTo>
                      <a:pt x="-2598" y="143489"/>
                      <a:pt x="-13186" y="247103"/>
                      <a:pt x="39755" y="340886"/>
                    </a:cubicBezTo>
                    <a:cubicBezTo>
                      <a:pt x="107067" y="459627"/>
                      <a:pt x="251522" y="518619"/>
                      <a:pt x="361944" y="471728"/>
                    </a:cubicBezTo>
                    <a:cubicBezTo>
                      <a:pt x="389171" y="460383"/>
                      <a:pt x="411860" y="443744"/>
                      <a:pt x="429255" y="423324"/>
                    </a:cubicBezTo>
                    <a:cubicBezTo>
                      <a:pt x="429255" y="423324"/>
                      <a:pt x="428499" y="424080"/>
                      <a:pt x="428499" y="424080"/>
                    </a:cubicBezTo>
                    <a:cubicBezTo>
                      <a:pt x="428499" y="424080"/>
                      <a:pt x="429255" y="423324"/>
                      <a:pt x="429255" y="423324"/>
                    </a:cubicBezTo>
                    <a:cubicBezTo>
                      <a:pt x="432281" y="420298"/>
                      <a:pt x="434549" y="416517"/>
                      <a:pt x="437575" y="413492"/>
                    </a:cubicBezTo>
                    <a:cubicBezTo>
                      <a:pt x="442113" y="407441"/>
                      <a:pt x="447407" y="401391"/>
                      <a:pt x="450432" y="395340"/>
                    </a:cubicBezTo>
                    <a:cubicBezTo>
                      <a:pt x="461777" y="376432"/>
                      <a:pt x="464802" y="370382"/>
                      <a:pt x="471609" y="354499"/>
                    </a:cubicBezTo>
                    <a:cubicBezTo>
                      <a:pt x="471609" y="354499"/>
                      <a:pt x="485222" y="322734"/>
                      <a:pt x="489004" y="287188"/>
                    </a:cubicBezTo>
                    <a:cubicBezTo>
                      <a:pt x="490516" y="272818"/>
                      <a:pt x="493542" y="244834"/>
                      <a:pt x="485979" y="207019"/>
                    </a:cubicBezTo>
                    <a:close/>
                  </a:path>
                </a:pathLst>
              </a:custGeom>
              <a:solidFill>
                <a:srgbClr val="F6D671"/>
              </a:solidFill>
              <a:ln w="9525" cap="flat">
                <a:noFill/>
                <a:prstDash val="solid"/>
                <a:miter/>
              </a:ln>
            </p:spPr>
            <p:txBody>
              <a:bodyPr rtlCol="0" anchor="ctr"/>
              <a:p>
                <a:endParaRPr lang="zh-CN" altLang="en-US"/>
              </a:p>
            </p:txBody>
          </p:sp>
          <p:sp>
            <p:nvSpPr>
              <p:cNvPr id="414" name="任意多边形: 形状 413"/>
              <p:cNvSpPr/>
              <p:nvPr/>
            </p:nvSpPr>
            <p:spPr>
              <a:xfrm>
                <a:off x="4131103" y="1044361"/>
                <a:ext cx="91424" cy="91424"/>
              </a:xfrm>
              <a:custGeom>
                <a:avLst/>
                <a:gdLst>
                  <a:gd name="connsiteX0" fmla="*/ 22703 w 234456"/>
                  <a:gd name="connsiteY0" fmla="*/ 93404 h 234456"/>
                  <a:gd name="connsiteX1" fmla="*/ 102872 w 234456"/>
                  <a:gd name="connsiteY1" fmla="*/ 5672 h 234456"/>
                  <a:gd name="connsiteX2" fmla="*/ 97578 w 234456"/>
                  <a:gd name="connsiteY2" fmla="*/ 94161 h 234456"/>
                  <a:gd name="connsiteX3" fmla="*/ 209512 w 234456"/>
                  <a:gd name="connsiteY3" fmla="*/ 139539 h 234456"/>
                  <a:gd name="connsiteX4" fmla="*/ 231445 w 234456"/>
                  <a:gd name="connsiteY4" fmla="*/ 124413 h 234456"/>
                  <a:gd name="connsiteX5" fmla="*/ 151276 w 234456"/>
                  <a:gd name="connsiteY5" fmla="*/ 212145 h 234456"/>
                  <a:gd name="connsiteX6" fmla="*/ 129343 w 234456"/>
                  <a:gd name="connsiteY6" fmla="*/ 227271 h 234456"/>
                  <a:gd name="connsiteX7" fmla="*/ 17409 w 234456"/>
                  <a:gd name="connsiteY7" fmla="*/ 181893 h 234456"/>
                  <a:gd name="connsiteX8" fmla="*/ 22703 w 234456"/>
                  <a:gd name="connsiteY8" fmla="*/ 93404 h 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56" h="234456">
                    <a:moveTo>
                      <a:pt x="22703" y="93404"/>
                    </a:moveTo>
                    <a:lnTo>
                      <a:pt x="102872" y="5672"/>
                    </a:lnTo>
                    <a:cubicBezTo>
                      <a:pt x="82452" y="27605"/>
                      <a:pt x="79426" y="62396"/>
                      <a:pt x="97578" y="94161"/>
                    </a:cubicBezTo>
                    <a:cubicBezTo>
                      <a:pt x="121024" y="135758"/>
                      <a:pt x="170940" y="156178"/>
                      <a:pt x="209512" y="139539"/>
                    </a:cubicBezTo>
                    <a:cubicBezTo>
                      <a:pt x="218588" y="135758"/>
                      <a:pt x="225394" y="130464"/>
                      <a:pt x="231445" y="124413"/>
                    </a:cubicBezTo>
                    <a:lnTo>
                      <a:pt x="151276" y="212145"/>
                    </a:lnTo>
                    <a:cubicBezTo>
                      <a:pt x="145225" y="218196"/>
                      <a:pt x="137662" y="223490"/>
                      <a:pt x="129343" y="227271"/>
                    </a:cubicBezTo>
                    <a:cubicBezTo>
                      <a:pt x="90771" y="243154"/>
                      <a:pt x="40855" y="222733"/>
                      <a:pt x="17409" y="181893"/>
                    </a:cubicBezTo>
                    <a:cubicBezTo>
                      <a:pt x="-742" y="150128"/>
                      <a:pt x="3039" y="114581"/>
                      <a:pt x="22703" y="93404"/>
                    </a:cubicBezTo>
                  </a:path>
                </a:pathLst>
              </a:custGeom>
              <a:solidFill>
                <a:srgbClr val="DC9302"/>
              </a:solidFill>
              <a:ln w="9525" cap="flat">
                <a:noFill/>
                <a:prstDash val="solid"/>
                <a:miter/>
              </a:ln>
            </p:spPr>
            <p:txBody>
              <a:bodyPr rtlCol="0" anchor="ctr"/>
              <a:p>
                <a:endParaRPr lang="zh-CN" altLang="en-US"/>
              </a:p>
            </p:txBody>
          </p:sp>
          <p:sp>
            <p:nvSpPr>
              <p:cNvPr id="415" name="任意多边形: 形状 414"/>
              <p:cNvSpPr/>
              <p:nvPr/>
            </p:nvSpPr>
            <p:spPr>
              <a:xfrm>
                <a:off x="4143232" y="970920"/>
                <a:ext cx="150407" cy="147458"/>
              </a:xfrm>
              <a:custGeom>
                <a:avLst/>
                <a:gdLst>
                  <a:gd name="connsiteX0" fmla="*/ 53617 w 385718"/>
                  <a:gd name="connsiteY0" fmla="*/ 54849 h 378155"/>
                  <a:gd name="connsiteX1" fmla="*/ 29415 w 385718"/>
                  <a:gd name="connsiteY1" fmla="*/ 277204 h 378155"/>
                  <a:gd name="connsiteX2" fmla="*/ 224543 w 385718"/>
                  <a:gd name="connsiteY2" fmla="*/ 377037 h 378155"/>
                  <a:gd name="connsiteX3" fmla="*/ 340258 w 385718"/>
                  <a:gd name="connsiteY3" fmla="*/ 319557 h 378155"/>
                  <a:gd name="connsiteX4" fmla="*/ 354628 w 385718"/>
                  <a:gd name="connsiteY4" fmla="*/ 118379 h 378155"/>
                  <a:gd name="connsiteX5" fmla="*/ 205635 w 385718"/>
                  <a:gd name="connsiteY5" fmla="*/ 222750 h 378155"/>
                  <a:gd name="connsiteX6" fmla="*/ 178408 w 385718"/>
                  <a:gd name="connsiteY6" fmla="*/ 327121 h 378155"/>
                  <a:gd name="connsiteX7" fmla="*/ 66474 w 385718"/>
                  <a:gd name="connsiteY7" fmla="*/ 281742 h 378155"/>
                  <a:gd name="connsiteX8" fmla="*/ 93701 w 385718"/>
                  <a:gd name="connsiteY8" fmla="*/ 177371 h 378155"/>
                  <a:gd name="connsiteX9" fmla="*/ 205635 w 385718"/>
                  <a:gd name="connsiteY9" fmla="*/ 222750 h 378155"/>
                  <a:gd name="connsiteX10" fmla="*/ 354628 w 385718"/>
                  <a:gd name="connsiteY10" fmla="*/ 118379 h 378155"/>
                  <a:gd name="connsiteX11" fmla="*/ 105802 w 385718"/>
                  <a:gd name="connsiteY11" fmla="*/ 17790 h 378155"/>
                  <a:gd name="connsiteX12" fmla="*/ 53617 w 385718"/>
                  <a:gd name="connsiteY12" fmla="*/ 54849 h 3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718" h="378155">
                    <a:moveTo>
                      <a:pt x="53617" y="54849"/>
                    </a:moveTo>
                    <a:cubicBezTo>
                      <a:pt x="-23527" y="150144"/>
                      <a:pt x="11263" y="242414"/>
                      <a:pt x="29415" y="277204"/>
                    </a:cubicBezTo>
                    <a:cubicBezTo>
                      <a:pt x="65718" y="346028"/>
                      <a:pt x="145887" y="386869"/>
                      <a:pt x="224543" y="377037"/>
                    </a:cubicBezTo>
                    <a:cubicBezTo>
                      <a:pt x="288829" y="369474"/>
                      <a:pt x="326645" y="333171"/>
                      <a:pt x="340258" y="319557"/>
                    </a:cubicBezTo>
                    <a:cubicBezTo>
                      <a:pt x="387906" y="270397"/>
                      <a:pt x="395469" y="190985"/>
                      <a:pt x="354628" y="118379"/>
                    </a:cubicBezTo>
                    <a:cubicBezTo>
                      <a:pt x="325888" y="148631"/>
                      <a:pt x="267653" y="189472"/>
                      <a:pt x="205635" y="222750"/>
                    </a:cubicBezTo>
                    <a:cubicBezTo>
                      <a:pt x="229081" y="264347"/>
                      <a:pt x="216980" y="310482"/>
                      <a:pt x="178408" y="327121"/>
                    </a:cubicBezTo>
                    <a:cubicBezTo>
                      <a:pt x="139836" y="343003"/>
                      <a:pt x="89920" y="322583"/>
                      <a:pt x="66474" y="281742"/>
                    </a:cubicBezTo>
                    <a:cubicBezTo>
                      <a:pt x="43028" y="240145"/>
                      <a:pt x="55129" y="194010"/>
                      <a:pt x="93701" y="177371"/>
                    </a:cubicBezTo>
                    <a:cubicBezTo>
                      <a:pt x="132273" y="161489"/>
                      <a:pt x="182189" y="181909"/>
                      <a:pt x="205635" y="222750"/>
                    </a:cubicBezTo>
                    <a:cubicBezTo>
                      <a:pt x="267653" y="188716"/>
                      <a:pt x="325888" y="148631"/>
                      <a:pt x="354628" y="118379"/>
                    </a:cubicBezTo>
                    <a:cubicBezTo>
                      <a:pt x="302443" y="27622"/>
                      <a:pt x="191265" y="-17757"/>
                      <a:pt x="105802" y="17790"/>
                    </a:cubicBezTo>
                    <a:cubicBezTo>
                      <a:pt x="84625" y="26865"/>
                      <a:pt x="67230" y="39723"/>
                      <a:pt x="53617" y="54849"/>
                    </a:cubicBezTo>
                  </a:path>
                </a:pathLst>
              </a:custGeom>
              <a:solidFill>
                <a:srgbClr val="FFE32B"/>
              </a:solidFill>
              <a:ln w="9525" cap="flat">
                <a:noFill/>
                <a:prstDash val="solid"/>
                <a:miter/>
              </a:ln>
            </p:spPr>
            <p:txBody>
              <a:bodyPr rtlCol="0" anchor="ctr"/>
              <a:p>
                <a:endParaRPr lang="zh-CN" altLang="en-US"/>
              </a:p>
            </p:txBody>
          </p:sp>
          <p:sp>
            <p:nvSpPr>
              <p:cNvPr id="416" name="任意多边形: 形状 415"/>
              <p:cNvSpPr/>
              <p:nvPr/>
            </p:nvSpPr>
            <p:spPr>
              <a:xfrm>
                <a:off x="4143092" y="990096"/>
                <a:ext cx="132713" cy="129763"/>
              </a:xfrm>
              <a:custGeom>
                <a:avLst/>
                <a:gdLst>
                  <a:gd name="connsiteX0" fmla="*/ 31284 w 340339"/>
                  <a:gd name="connsiteY0" fmla="*/ 230297 h 332776"/>
                  <a:gd name="connsiteX1" fmla="*/ 53974 w 340339"/>
                  <a:gd name="connsiteY1" fmla="*/ 5672 h 332776"/>
                  <a:gd name="connsiteX2" fmla="*/ 44898 w 340339"/>
                  <a:gd name="connsiteY2" fmla="*/ 200800 h 332776"/>
                  <a:gd name="connsiteX3" fmla="*/ 294480 w 340339"/>
                  <a:gd name="connsiteY3" fmla="*/ 302146 h 332776"/>
                  <a:gd name="connsiteX4" fmla="*/ 341372 w 340339"/>
                  <a:gd name="connsiteY4" fmla="*/ 270381 h 332776"/>
                  <a:gd name="connsiteX5" fmla="*/ 31284 w 340339"/>
                  <a:gd name="connsiteY5" fmla="*/ 230297 h 33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339" h="332776">
                    <a:moveTo>
                      <a:pt x="31284" y="230297"/>
                    </a:moveTo>
                    <a:cubicBezTo>
                      <a:pt x="-9557" y="155422"/>
                      <a:pt x="-1237" y="71471"/>
                      <a:pt x="53974" y="5672"/>
                    </a:cubicBezTo>
                    <a:cubicBezTo>
                      <a:pt x="11620" y="54076"/>
                      <a:pt x="5570" y="130464"/>
                      <a:pt x="44898" y="200800"/>
                    </a:cubicBezTo>
                    <a:cubicBezTo>
                      <a:pt x="97083" y="293070"/>
                      <a:pt x="209017" y="338449"/>
                      <a:pt x="294480" y="302146"/>
                    </a:cubicBezTo>
                    <a:cubicBezTo>
                      <a:pt x="312632" y="294583"/>
                      <a:pt x="328514" y="283995"/>
                      <a:pt x="341372" y="270381"/>
                    </a:cubicBezTo>
                    <a:cubicBezTo>
                      <a:pt x="225656" y="381559"/>
                      <a:pt x="80444" y="321054"/>
                      <a:pt x="31284" y="230297"/>
                    </a:cubicBezTo>
                  </a:path>
                </a:pathLst>
              </a:custGeom>
              <a:solidFill>
                <a:schemeClr val="accent3">
                  <a:lumMod val="75000"/>
                </a:schemeClr>
              </a:solidFill>
              <a:ln w="9525" cap="flat">
                <a:noFill/>
                <a:prstDash val="solid"/>
                <a:miter/>
              </a:ln>
            </p:spPr>
            <p:txBody>
              <a:bodyPr rtlCol="0" anchor="ctr"/>
              <a:p>
                <a:endParaRPr lang="zh-CN" altLang="en-US"/>
              </a:p>
            </p:txBody>
          </p:sp>
          <p:sp>
            <p:nvSpPr>
              <p:cNvPr id="417" name="任意多边形: 形状 416"/>
              <p:cNvSpPr/>
              <p:nvPr/>
            </p:nvSpPr>
            <p:spPr>
              <a:xfrm>
                <a:off x="4148045" y="970924"/>
                <a:ext cx="144509" cy="141560"/>
              </a:xfrm>
              <a:custGeom>
                <a:avLst/>
                <a:gdLst>
                  <a:gd name="connsiteX0" fmla="*/ 342285 w 370592"/>
                  <a:gd name="connsiteY0" fmla="*/ 119126 h 363028"/>
                  <a:gd name="connsiteX1" fmla="*/ 281780 w 370592"/>
                  <a:gd name="connsiteY1" fmla="*/ 351313 h 363028"/>
                  <a:gd name="connsiteX2" fmla="*/ 32198 w 370592"/>
                  <a:gd name="connsiteY2" fmla="*/ 249967 h 363028"/>
                  <a:gd name="connsiteX3" fmla="*/ 92703 w 370592"/>
                  <a:gd name="connsiteY3" fmla="*/ 17780 h 363028"/>
                  <a:gd name="connsiteX4" fmla="*/ 342285 w 370592"/>
                  <a:gd name="connsiteY4" fmla="*/ 119126 h 36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92" h="363028">
                    <a:moveTo>
                      <a:pt x="342285" y="119126"/>
                    </a:moveTo>
                    <a:cubicBezTo>
                      <a:pt x="394470" y="211396"/>
                      <a:pt x="367243" y="315010"/>
                      <a:pt x="281780" y="351313"/>
                    </a:cubicBezTo>
                    <a:cubicBezTo>
                      <a:pt x="196317" y="387616"/>
                      <a:pt x="84383" y="342237"/>
                      <a:pt x="32198" y="249967"/>
                    </a:cubicBezTo>
                    <a:cubicBezTo>
                      <a:pt x="-19988" y="157698"/>
                      <a:pt x="7239" y="54083"/>
                      <a:pt x="92703" y="17780"/>
                    </a:cubicBezTo>
                    <a:cubicBezTo>
                      <a:pt x="178922" y="-17766"/>
                      <a:pt x="290100" y="27612"/>
                      <a:pt x="342285" y="119126"/>
                    </a:cubicBezTo>
                    <a:close/>
                  </a:path>
                </a:pathLst>
              </a:custGeom>
              <a:solidFill>
                <a:srgbClr val="F6D671"/>
              </a:solidFill>
              <a:ln w="9525" cap="flat">
                <a:noFill/>
                <a:prstDash val="solid"/>
                <a:miter/>
              </a:ln>
            </p:spPr>
            <p:txBody>
              <a:bodyPr rtlCol="0" anchor="ctr"/>
              <a:p>
                <a:endParaRPr lang="zh-CN" altLang="en-US" dirty="0"/>
              </a:p>
            </p:txBody>
          </p:sp>
        </p:grpSp>
        <p:sp>
          <p:nvSpPr>
            <p:cNvPr id="411" name="矩形 410"/>
            <p:cNvSpPr/>
            <p:nvPr/>
          </p:nvSpPr>
          <p:spPr>
            <a:xfrm>
              <a:off x="1799324" y="4190455"/>
              <a:ext cx="2421961" cy="1805758"/>
            </a:xfrm>
            <a:prstGeom prst="rect">
              <a:avLst/>
            </a:prstGeom>
            <a:blipFill rotWithShape="1">
              <a:blip r:embed="rId6" cstate="screen"/>
              <a:srcRect/>
              <a:stretch>
                <a:fillRect/>
              </a:stretch>
            </a:bli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sp>
        <p:nvSpPr>
          <p:cNvPr id="38" name="矩形: 圆角 37"/>
          <p:cNvSpPr/>
          <p:nvPr/>
        </p:nvSpPr>
        <p:spPr>
          <a:xfrm>
            <a:off x="866140" y="1881505"/>
            <a:ext cx="6847840" cy="920115"/>
          </a:xfrm>
          <a:prstGeom prst="roundRect">
            <a:avLst>
              <a:gd name="adj" fmla="val 11541"/>
            </a:avLst>
          </a:prstGeom>
          <a:solidFill>
            <a:srgbClr val="A70D11"/>
          </a:solidFill>
          <a:ln>
            <a:solidFill>
              <a:srgbClr val="A70D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2000" b="1" dirty="0">
              <a:solidFill>
                <a:srgbClr val="FFF2CC"/>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711" y="4233798"/>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3617583" cy="523220"/>
            <a:chOff x="456959" y="210067"/>
            <a:chExt cx="3617583" cy="523220"/>
          </a:xfrm>
        </p:grpSpPr>
        <p:grpSp>
          <p:nvGrpSpPr>
            <p:cNvPr id="26" name="组合 25"/>
            <p:cNvGrpSpPr/>
            <p:nvPr/>
          </p:nvGrpSpPr>
          <p:grpSpPr>
            <a:xfrm>
              <a:off x="456959" y="210067"/>
              <a:ext cx="3617583" cy="521970"/>
              <a:chOff x="456959" y="210067"/>
              <a:chExt cx="3617583"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01</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058" y="210067"/>
                <a:ext cx="2635484" cy="521970"/>
              </a:xfrm>
              <a:prstGeom prst="rect">
                <a:avLst/>
              </a:prstGeom>
              <a:noFill/>
            </p:spPr>
            <p:txBody>
              <a:bodyPr wrap="square">
                <a:spAutoFit/>
              </a:bodyPr>
              <a:p>
                <a:r>
                  <a:rPr lang="zh-CN" altLang="en-US" sz="2800" dirty="0">
                    <a:solidFill>
                      <a:srgbClr val="A70D11"/>
                    </a:solidFill>
                    <a:latin typeface="思源宋体 CN Heavy" panose="02020900000000000000" pitchFamily="18" charset="-122"/>
                    <a:ea typeface="思源宋体 CN Heavy" panose="02020900000000000000" pitchFamily="18" charset="-122"/>
                  </a:rPr>
                  <a:t>事件</a:t>
                </a:r>
                <a:r>
                  <a:rPr lang="zh-CN" altLang="en-US" sz="2800" dirty="0">
                    <a:solidFill>
                      <a:srgbClr val="A70D11"/>
                    </a:solidFill>
                    <a:latin typeface="思源宋体 CN Heavy" panose="02020900000000000000" pitchFamily="18" charset="-122"/>
                    <a:ea typeface="思源宋体 CN Heavy" panose="02020900000000000000" pitchFamily="18" charset="-122"/>
                  </a:rPr>
                  <a:t>概述</a:t>
                </a:r>
                <a:endParaRPr lang="zh-CN" altLang="en-US" sz="2800" dirty="0">
                  <a:solidFill>
                    <a:srgbClr val="A70D11"/>
                  </a:solidFill>
                  <a:latin typeface="思源宋体 CN Heavy" panose="02020900000000000000" pitchFamily="18" charset="-122"/>
                  <a:ea typeface="思源宋体 CN Heavy" panose="02020900000000000000" pitchFamily="18" charset="-122"/>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sp>
        <p:nvSpPr>
          <p:cNvPr id="12" name="文本框 11"/>
          <p:cNvSpPr txBox="1"/>
          <p:nvPr/>
        </p:nvSpPr>
        <p:spPr>
          <a:xfrm>
            <a:off x="852805" y="1816735"/>
            <a:ext cx="7051040" cy="1256030"/>
          </a:xfrm>
          <a:prstGeom prst="rect">
            <a:avLst/>
          </a:prstGeom>
          <a:noFill/>
        </p:spPr>
        <p:txBody>
          <a:bodyPr wrap="square" rtlCol="0">
            <a:noAutofit/>
          </a:bodyPr>
          <a:p>
            <a:pPr>
              <a:lnSpc>
                <a:spcPct val="150000"/>
              </a:lnSpc>
            </a:pP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经最高人民法院核准，</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2025</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年</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2</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月</a:t>
            </a:r>
            <a:r>
              <a:rPr lang="en-US" altLang="zh-CN" b="1" dirty="0">
                <a:solidFill>
                  <a:schemeClr val="bg1"/>
                </a:solidFill>
                <a:latin typeface="微软雅黑" panose="020B0503020204020204" charset="-122"/>
                <a:ea typeface="微软雅黑" panose="020B0503020204020204" charset="-122"/>
                <a:cs typeface="微软雅黑" panose="020B0503020204020204" charset="-122"/>
              </a:rPr>
              <a:t>28</a:t>
            </a:r>
            <a:r>
              <a:rPr lang="zh-CN" altLang="en-US" b="1" dirty="0">
                <a:solidFill>
                  <a:schemeClr val="bg1"/>
                </a:solidFill>
                <a:latin typeface="微软雅黑" panose="020B0503020204020204" charset="-122"/>
                <a:ea typeface="微软雅黑" panose="020B0503020204020204" charset="-122"/>
                <a:cs typeface="微软雅黑" panose="020B0503020204020204" charset="-122"/>
              </a:rPr>
              <a:t>日，贵州省贵阳市中级人民法院依照法定程序对余华英执行死刑，检察机关依法派员临场监督。</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783590" y="2800985"/>
            <a:ext cx="7120255" cy="2713990"/>
          </a:xfrm>
          <a:prstGeom prst="rect">
            <a:avLst/>
          </a:prstGeom>
          <a:noFill/>
        </p:spPr>
        <p:txBody>
          <a:bodyPr wrap="square" rtlCol="0">
            <a:noAutofit/>
          </a:bodyPr>
          <a:p>
            <a:pP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法院经审理查明，余华英为谋取非法利益，于</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1993</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年至</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2003</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年期间，分别伙同他人，在贵州省、重庆市、云南省等地流窜作案，拐卖儿童十七名。据此，贵阳市中级人民法院依法于</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2024</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年</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10</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月</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25</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日作出一审刑事判决，以拐卖儿童罪判处余华英死刑，剥夺政治权利终身，并处没收个人全部财产。余华英不服，提出上诉。贵州省高级人民法院经二审审理，裁定驳回上诉，维持原判，并报请最高人民法院核准。最高人民法院经复核，依法核准余华英死刑。</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22" name="图片 21"/>
          <p:cNvPicPr/>
          <p:nvPr/>
        </p:nvPicPr>
        <p:blipFill>
          <a:blip r:embed="rId6"/>
          <a:srcRect l="26072" r="29054"/>
          <a:stretch>
            <a:fillRect/>
          </a:stretch>
        </p:blipFill>
        <p:spPr>
          <a:xfrm>
            <a:off x="8415020" y="1881505"/>
            <a:ext cx="2819400" cy="4100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5743"/>
            <a:ext cx="12192000" cy="6858000"/>
          </a:xfrm>
          <a:prstGeom prst="rect">
            <a:avLst/>
          </a:prstGeom>
        </p:spPr>
      </p:pic>
      <p:sp>
        <p:nvSpPr>
          <p:cNvPr id="15" name="任意多边形 14"/>
          <p:cNvSpPr/>
          <p:nvPr/>
        </p:nvSpPr>
        <p:spPr>
          <a:xfrm>
            <a:off x="0" y="5514975"/>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alpha val="10000"/>
                </a:srgbClr>
              </a:gs>
              <a:gs pos="59000">
                <a:srgbClr val="A70D11">
                  <a:alpha val="50000"/>
                </a:srgbClr>
              </a:gs>
              <a:gs pos="100000">
                <a:srgbClr val="A70D11">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711" y="4233798"/>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8" name="组合 7"/>
          <p:cNvGrpSpPr/>
          <p:nvPr/>
        </p:nvGrpSpPr>
        <p:grpSpPr>
          <a:xfrm>
            <a:off x="2094608" y="1342090"/>
            <a:ext cx="2932513" cy="759428"/>
            <a:chOff x="2019041" y="266221"/>
            <a:chExt cx="2891068" cy="671349"/>
          </a:xfrm>
        </p:grpSpPr>
        <p:sp>
          <p:nvSpPr>
            <p:cNvPr id="2" name="矩形: 圆角 1"/>
            <p:cNvSpPr/>
            <p:nvPr/>
          </p:nvSpPr>
          <p:spPr>
            <a:xfrm>
              <a:off x="2019041"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第</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3" name="矩形: 圆角 2"/>
            <p:cNvSpPr/>
            <p:nvPr/>
          </p:nvSpPr>
          <p:spPr>
            <a:xfrm>
              <a:off x="2767974"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2</a:t>
              </a:r>
              <a:endParaRPr lang="en-US" altLang="zh-CN"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4" name="矩形: 圆角 3"/>
            <p:cNvSpPr/>
            <p:nvPr/>
          </p:nvSpPr>
          <p:spPr>
            <a:xfrm>
              <a:off x="3516907"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部</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矩形: 圆角 6"/>
            <p:cNvSpPr/>
            <p:nvPr/>
          </p:nvSpPr>
          <p:spPr>
            <a:xfrm>
              <a:off x="4265840"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分</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sp>
        <p:nvSpPr>
          <p:cNvPr id="11" name="任意多边形 10"/>
          <p:cNvSpPr/>
          <p:nvPr/>
        </p:nvSpPr>
        <p:spPr>
          <a:xfrm>
            <a:off x="0" y="5748020"/>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gs>
              <a:gs pos="59000">
                <a:srgbClr val="A70D11"/>
              </a:gs>
              <a:gs pos="100000">
                <a:srgbClr val="A70D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374140" y="2504440"/>
            <a:ext cx="5132705" cy="2553335"/>
          </a:xfrm>
          <a:prstGeom prst="rect">
            <a:avLst/>
          </a:prstGeom>
          <a:noFill/>
        </p:spPr>
        <p:txBody>
          <a:bodyPr wrap="square" rtlCol="0" anchor="t">
            <a:spAutoFit/>
          </a:bodyPr>
          <a:p>
            <a:pPr algn="ctr"/>
            <a:r>
              <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余华英的罪恶史</a:t>
            </a:r>
            <a:endPar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nvGrpSpPr>
          <p:cNvPr id="408" name="组合 407"/>
          <p:cNvGrpSpPr/>
          <p:nvPr/>
        </p:nvGrpSpPr>
        <p:grpSpPr>
          <a:xfrm>
            <a:off x="6860540" y="1021080"/>
            <a:ext cx="4471035" cy="4179570"/>
            <a:chOff x="1601451" y="3888335"/>
            <a:chExt cx="2736759" cy="2536330"/>
          </a:xfrm>
          <a:effectLst>
            <a:outerShdw blurRad="50800" dist="38100" dir="2700000" algn="tl" rotWithShape="0">
              <a:prstClr val="black">
                <a:alpha val="40000"/>
              </a:prstClr>
            </a:outerShdw>
          </a:effectLst>
        </p:grpSpPr>
        <p:sp>
          <p:nvSpPr>
            <p:cNvPr id="409" name="矩形 408"/>
            <p:cNvSpPr/>
            <p:nvPr/>
          </p:nvSpPr>
          <p:spPr>
            <a:xfrm>
              <a:off x="1601451" y="4083319"/>
              <a:ext cx="2736759" cy="2341346"/>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10" name="组合 409"/>
            <p:cNvGrpSpPr/>
            <p:nvPr/>
          </p:nvGrpSpPr>
          <p:grpSpPr>
            <a:xfrm>
              <a:off x="2960063" y="3888335"/>
              <a:ext cx="259388" cy="264812"/>
              <a:chOff x="4038043" y="970920"/>
              <a:chExt cx="255596" cy="260942"/>
            </a:xfrm>
          </p:grpSpPr>
          <p:sp>
            <p:nvSpPr>
              <p:cNvPr id="412" name="任意多边形: 形状 411"/>
              <p:cNvSpPr/>
              <p:nvPr/>
            </p:nvSpPr>
            <p:spPr>
              <a:xfrm>
                <a:off x="4050817" y="1124283"/>
                <a:ext cx="97322" cy="100272"/>
              </a:xfrm>
              <a:custGeom>
                <a:avLst/>
                <a:gdLst>
                  <a:gd name="connsiteX0" fmla="*/ 8508 w 249582"/>
                  <a:gd name="connsiteY0" fmla="*/ 222733 h 257145"/>
                  <a:gd name="connsiteX1" fmla="*/ 160527 w 249582"/>
                  <a:gd name="connsiteY1" fmla="*/ 5672 h 257145"/>
                  <a:gd name="connsiteX2" fmla="*/ 160527 w 249582"/>
                  <a:gd name="connsiteY2" fmla="*/ 60883 h 257145"/>
                  <a:gd name="connsiteX3" fmla="*/ 235402 w 249582"/>
                  <a:gd name="connsiteY3" fmla="*/ 91135 h 257145"/>
                  <a:gd name="connsiteX4" fmla="*/ 245990 w 249582"/>
                  <a:gd name="connsiteY4" fmla="*/ 84329 h 257145"/>
                  <a:gd name="connsiteX5" fmla="*/ 41786 w 249582"/>
                  <a:gd name="connsiteY5" fmla="*/ 253742 h 257145"/>
                  <a:gd name="connsiteX6" fmla="*/ 38005 w 249582"/>
                  <a:gd name="connsiteY6" fmla="*/ 256011 h 257145"/>
                  <a:gd name="connsiteX7" fmla="*/ 8508 w 249582"/>
                  <a:gd name="connsiteY7" fmla="*/ 243910 h 257145"/>
                  <a:gd name="connsiteX8" fmla="*/ 8508 w 249582"/>
                  <a:gd name="connsiteY8" fmla="*/ 222733 h 25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582" h="257145">
                    <a:moveTo>
                      <a:pt x="8508" y="222733"/>
                    </a:moveTo>
                    <a:lnTo>
                      <a:pt x="160527" y="5672"/>
                    </a:lnTo>
                    <a:cubicBezTo>
                      <a:pt x="149939" y="20042"/>
                      <a:pt x="149939" y="41219"/>
                      <a:pt x="160527" y="60883"/>
                    </a:cubicBezTo>
                    <a:cubicBezTo>
                      <a:pt x="176409" y="88866"/>
                      <a:pt x="209687" y="102480"/>
                      <a:pt x="235402" y="91135"/>
                    </a:cubicBezTo>
                    <a:cubicBezTo>
                      <a:pt x="239183" y="89623"/>
                      <a:pt x="242965" y="87354"/>
                      <a:pt x="245990" y="84329"/>
                    </a:cubicBezTo>
                    <a:lnTo>
                      <a:pt x="41786" y="253742"/>
                    </a:lnTo>
                    <a:cubicBezTo>
                      <a:pt x="41030" y="254498"/>
                      <a:pt x="39517" y="255255"/>
                      <a:pt x="38005" y="256011"/>
                    </a:cubicBezTo>
                    <a:cubicBezTo>
                      <a:pt x="28173" y="260549"/>
                      <a:pt x="14559" y="255255"/>
                      <a:pt x="8508" y="243910"/>
                    </a:cubicBezTo>
                    <a:cubicBezTo>
                      <a:pt x="4727" y="236347"/>
                      <a:pt x="4727" y="228028"/>
                      <a:pt x="8508" y="222733"/>
                    </a:cubicBezTo>
                  </a:path>
                </a:pathLst>
              </a:custGeom>
              <a:solidFill>
                <a:srgbClr val="E39F4D"/>
              </a:solidFill>
              <a:ln w="9525" cap="flat">
                <a:noFill/>
                <a:prstDash val="solid"/>
                <a:miter/>
              </a:ln>
            </p:spPr>
            <p:txBody>
              <a:bodyPr rtlCol="0" anchor="ctr"/>
              <a:p>
                <a:endParaRPr lang="zh-CN" altLang="en-US"/>
              </a:p>
            </p:txBody>
          </p:sp>
          <p:sp>
            <p:nvSpPr>
              <p:cNvPr id="413" name="任意多边形: 形状 412"/>
              <p:cNvSpPr/>
              <p:nvPr/>
            </p:nvSpPr>
            <p:spPr>
              <a:xfrm>
                <a:off x="4038043" y="1040166"/>
                <a:ext cx="191696" cy="191696"/>
              </a:xfrm>
              <a:custGeom>
                <a:avLst/>
                <a:gdLst>
                  <a:gd name="connsiteX0" fmla="*/ 485979 w 491601"/>
                  <a:gd name="connsiteY0" fmla="*/ 207019 h 491601"/>
                  <a:gd name="connsiteX1" fmla="*/ 457995 w 491601"/>
                  <a:gd name="connsiteY1" fmla="*/ 133657 h 491601"/>
                  <a:gd name="connsiteX2" fmla="*/ 377826 w 491601"/>
                  <a:gd name="connsiteY2" fmla="*/ 47437 h 491601"/>
                  <a:gd name="connsiteX3" fmla="*/ 266649 w 491601"/>
                  <a:gd name="connsiteY3" fmla="*/ 7353 h 491601"/>
                  <a:gd name="connsiteX4" fmla="*/ 207656 w 491601"/>
                  <a:gd name="connsiteY4" fmla="*/ 7353 h 491601"/>
                  <a:gd name="connsiteX5" fmla="*/ 183454 w 491601"/>
                  <a:gd name="connsiteY5" fmla="*/ 11135 h 491601"/>
                  <a:gd name="connsiteX6" fmla="*/ 148664 w 491601"/>
                  <a:gd name="connsiteY6" fmla="*/ 21723 h 491601"/>
                  <a:gd name="connsiteX7" fmla="*/ 99504 w 491601"/>
                  <a:gd name="connsiteY7" fmla="*/ 47437 h 491601"/>
                  <a:gd name="connsiteX8" fmla="*/ 84378 w 491601"/>
                  <a:gd name="connsiteY8" fmla="*/ 58026 h 491601"/>
                  <a:gd name="connsiteX9" fmla="*/ 72277 w 491601"/>
                  <a:gd name="connsiteY9" fmla="*/ 68614 h 491601"/>
                  <a:gd name="connsiteX10" fmla="*/ 58663 w 491601"/>
                  <a:gd name="connsiteY10" fmla="*/ 81471 h 491601"/>
                  <a:gd name="connsiteX11" fmla="*/ 57907 w 491601"/>
                  <a:gd name="connsiteY11" fmla="*/ 82228 h 491601"/>
                  <a:gd name="connsiteX12" fmla="*/ 58663 w 491601"/>
                  <a:gd name="connsiteY12" fmla="*/ 81471 h 491601"/>
                  <a:gd name="connsiteX13" fmla="*/ 39755 w 491601"/>
                  <a:gd name="connsiteY13" fmla="*/ 340886 h 491601"/>
                  <a:gd name="connsiteX14" fmla="*/ 361944 w 491601"/>
                  <a:gd name="connsiteY14" fmla="*/ 471728 h 491601"/>
                  <a:gd name="connsiteX15" fmla="*/ 429255 w 491601"/>
                  <a:gd name="connsiteY15" fmla="*/ 423324 h 491601"/>
                  <a:gd name="connsiteX16" fmla="*/ 428499 w 491601"/>
                  <a:gd name="connsiteY16" fmla="*/ 424080 h 491601"/>
                  <a:gd name="connsiteX17" fmla="*/ 429255 w 491601"/>
                  <a:gd name="connsiteY17" fmla="*/ 423324 h 491601"/>
                  <a:gd name="connsiteX18" fmla="*/ 437575 w 491601"/>
                  <a:gd name="connsiteY18" fmla="*/ 413492 h 491601"/>
                  <a:gd name="connsiteX19" fmla="*/ 450432 w 491601"/>
                  <a:gd name="connsiteY19" fmla="*/ 395340 h 491601"/>
                  <a:gd name="connsiteX20" fmla="*/ 471609 w 491601"/>
                  <a:gd name="connsiteY20" fmla="*/ 354499 h 491601"/>
                  <a:gd name="connsiteX21" fmla="*/ 489004 w 491601"/>
                  <a:gd name="connsiteY21" fmla="*/ 287188 h 491601"/>
                  <a:gd name="connsiteX22" fmla="*/ 485979 w 491601"/>
                  <a:gd name="connsiteY22" fmla="*/ 207019 h 49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1601" h="491601">
                    <a:moveTo>
                      <a:pt x="485979" y="207019"/>
                    </a:moveTo>
                    <a:cubicBezTo>
                      <a:pt x="484466" y="197943"/>
                      <a:pt x="478415" y="169960"/>
                      <a:pt x="457995" y="133657"/>
                    </a:cubicBezTo>
                    <a:cubicBezTo>
                      <a:pt x="448919" y="118531"/>
                      <a:pt x="426230" y="79959"/>
                      <a:pt x="377826" y="47437"/>
                    </a:cubicBezTo>
                    <a:cubicBezTo>
                      <a:pt x="328666" y="14916"/>
                      <a:pt x="284044" y="8866"/>
                      <a:pt x="266649" y="7353"/>
                    </a:cubicBezTo>
                    <a:cubicBezTo>
                      <a:pt x="263623" y="7353"/>
                      <a:pt x="237152" y="3571"/>
                      <a:pt x="207656" y="7353"/>
                    </a:cubicBezTo>
                    <a:lnTo>
                      <a:pt x="183454" y="11135"/>
                    </a:lnTo>
                    <a:cubicBezTo>
                      <a:pt x="172866" y="14160"/>
                      <a:pt x="158496" y="17941"/>
                      <a:pt x="148664" y="21723"/>
                    </a:cubicBezTo>
                    <a:cubicBezTo>
                      <a:pt x="147908" y="21723"/>
                      <a:pt x="124462" y="30799"/>
                      <a:pt x="99504" y="47437"/>
                    </a:cubicBezTo>
                    <a:cubicBezTo>
                      <a:pt x="94966" y="50463"/>
                      <a:pt x="88916" y="55001"/>
                      <a:pt x="84378" y="58026"/>
                    </a:cubicBezTo>
                    <a:cubicBezTo>
                      <a:pt x="80596" y="61051"/>
                      <a:pt x="76815" y="64833"/>
                      <a:pt x="72277" y="68614"/>
                    </a:cubicBezTo>
                    <a:cubicBezTo>
                      <a:pt x="67739" y="72396"/>
                      <a:pt x="63201" y="76934"/>
                      <a:pt x="58663" y="81471"/>
                    </a:cubicBezTo>
                    <a:cubicBezTo>
                      <a:pt x="58663" y="81471"/>
                      <a:pt x="57907" y="82228"/>
                      <a:pt x="57907" y="82228"/>
                    </a:cubicBezTo>
                    <a:cubicBezTo>
                      <a:pt x="57907" y="82228"/>
                      <a:pt x="58663" y="81471"/>
                      <a:pt x="58663" y="81471"/>
                    </a:cubicBezTo>
                    <a:cubicBezTo>
                      <a:pt x="-2598" y="143489"/>
                      <a:pt x="-13186" y="247103"/>
                      <a:pt x="39755" y="340886"/>
                    </a:cubicBezTo>
                    <a:cubicBezTo>
                      <a:pt x="107067" y="459627"/>
                      <a:pt x="251522" y="518619"/>
                      <a:pt x="361944" y="471728"/>
                    </a:cubicBezTo>
                    <a:cubicBezTo>
                      <a:pt x="389171" y="460383"/>
                      <a:pt x="411860" y="443744"/>
                      <a:pt x="429255" y="423324"/>
                    </a:cubicBezTo>
                    <a:cubicBezTo>
                      <a:pt x="429255" y="423324"/>
                      <a:pt x="428499" y="424080"/>
                      <a:pt x="428499" y="424080"/>
                    </a:cubicBezTo>
                    <a:cubicBezTo>
                      <a:pt x="428499" y="424080"/>
                      <a:pt x="429255" y="423324"/>
                      <a:pt x="429255" y="423324"/>
                    </a:cubicBezTo>
                    <a:cubicBezTo>
                      <a:pt x="432281" y="420298"/>
                      <a:pt x="434549" y="416517"/>
                      <a:pt x="437575" y="413492"/>
                    </a:cubicBezTo>
                    <a:cubicBezTo>
                      <a:pt x="442113" y="407441"/>
                      <a:pt x="447407" y="401391"/>
                      <a:pt x="450432" y="395340"/>
                    </a:cubicBezTo>
                    <a:cubicBezTo>
                      <a:pt x="461777" y="376432"/>
                      <a:pt x="464802" y="370382"/>
                      <a:pt x="471609" y="354499"/>
                    </a:cubicBezTo>
                    <a:cubicBezTo>
                      <a:pt x="471609" y="354499"/>
                      <a:pt x="485222" y="322734"/>
                      <a:pt x="489004" y="287188"/>
                    </a:cubicBezTo>
                    <a:cubicBezTo>
                      <a:pt x="490516" y="272818"/>
                      <a:pt x="493542" y="244834"/>
                      <a:pt x="485979" y="207019"/>
                    </a:cubicBezTo>
                    <a:close/>
                  </a:path>
                </a:pathLst>
              </a:custGeom>
              <a:solidFill>
                <a:srgbClr val="F6D671"/>
              </a:solidFill>
              <a:ln w="9525" cap="flat">
                <a:noFill/>
                <a:prstDash val="solid"/>
                <a:miter/>
              </a:ln>
            </p:spPr>
            <p:txBody>
              <a:bodyPr rtlCol="0" anchor="ctr"/>
              <a:p>
                <a:endParaRPr lang="zh-CN" altLang="en-US"/>
              </a:p>
            </p:txBody>
          </p:sp>
          <p:sp>
            <p:nvSpPr>
              <p:cNvPr id="414" name="任意多边形: 形状 413"/>
              <p:cNvSpPr/>
              <p:nvPr/>
            </p:nvSpPr>
            <p:spPr>
              <a:xfrm>
                <a:off x="4131103" y="1044361"/>
                <a:ext cx="91424" cy="91424"/>
              </a:xfrm>
              <a:custGeom>
                <a:avLst/>
                <a:gdLst>
                  <a:gd name="connsiteX0" fmla="*/ 22703 w 234456"/>
                  <a:gd name="connsiteY0" fmla="*/ 93404 h 234456"/>
                  <a:gd name="connsiteX1" fmla="*/ 102872 w 234456"/>
                  <a:gd name="connsiteY1" fmla="*/ 5672 h 234456"/>
                  <a:gd name="connsiteX2" fmla="*/ 97578 w 234456"/>
                  <a:gd name="connsiteY2" fmla="*/ 94161 h 234456"/>
                  <a:gd name="connsiteX3" fmla="*/ 209512 w 234456"/>
                  <a:gd name="connsiteY3" fmla="*/ 139539 h 234456"/>
                  <a:gd name="connsiteX4" fmla="*/ 231445 w 234456"/>
                  <a:gd name="connsiteY4" fmla="*/ 124413 h 234456"/>
                  <a:gd name="connsiteX5" fmla="*/ 151276 w 234456"/>
                  <a:gd name="connsiteY5" fmla="*/ 212145 h 234456"/>
                  <a:gd name="connsiteX6" fmla="*/ 129343 w 234456"/>
                  <a:gd name="connsiteY6" fmla="*/ 227271 h 234456"/>
                  <a:gd name="connsiteX7" fmla="*/ 17409 w 234456"/>
                  <a:gd name="connsiteY7" fmla="*/ 181893 h 234456"/>
                  <a:gd name="connsiteX8" fmla="*/ 22703 w 234456"/>
                  <a:gd name="connsiteY8" fmla="*/ 93404 h 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56" h="234456">
                    <a:moveTo>
                      <a:pt x="22703" y="93404"/>
                    </a:moveTo>
                    <a:lnTo>
                      <a:pt x="102872" y="5672"/>
                    </a:lnTo>
                    <a:cubicBezTo>
                      <a:pt x="82452" y="27605"/>
                      <a:pt x="79426" y="62396"/>
                      <a:pt x="97578" y="94161"/>
                    </a:cubicBezTo>
                    <a:cubicBezTo>
                      <a:pt x="121024" y="135758"/>
                      <a:pt x="170940" y="156178"/>
                      <a:pt x="209512" y="139539"/>
                    </a:cubicBezTo>
                    <a:cubicBezTo>
                      <a:pt x="218588" y="135758"/>
                      <a:pt x="225394" y="130464"/>
                      <a:pt x="231445" y="124413"/>
                    </a:cubicBezTo>
                    <a:lnTo>
                      <a:pt x="151276" y="212145"/>
                    </a:lnTo>
                    <a:cubicBezTo>
                      <a:pt x="145225" y="218196"/>
                      <a:pt x="137662" y="223490"/>
                      <a:pt x="129343" y="227271"/>
                    </a:cubicBezTo>
                    <a:cubicBezTo>
                      <a:pt x="90771" y="243154"/>
                      <a:pt x="40855" y="222733"/>
                      <a:pt x="17409" y="181893"/>
                    </a:cubicBezTo>
                    <a:cubicBezTo>
                      <a:pt x="-742" y="150128"/>
                      <a:pt x="3039" y="114581"/>
                      <a:pt x="22703" y="93404"/>
                    </a:cubicBezTo>
                  </a:path>
                </a:pathLst>
              </a:custGeom>
              <a:solidFill>
                <a:srgbClr val="DC9302"/>
              </a:solidFill>
              <a:ln w="9525" cap="flat">
                <a:noFill/>
                <a:prstDash val="solid"/>
                <a:miter/>
              </a:ln>
            </p:spPr>
            <p:txBody>
              <a:bodyPr rtlCol="0" anchor="ctr"/>
              <a:p>
                <a:endParaRPr lang="zh-CN" altLang="en-US"/>
              </a:p>
            </p:txBody>
          </p:sp>
          <p:sp>
            <p:nvSpPr>
              <p:cNvPr id="415" name="任意多边形: 形状 414"/>
              <p:cNvSpPr/>
              <p:nvPr/>
            </p:nvSpPr>
            <p:spPr>
              <a:xfrm>
                <a:off x="4143232" y="970920"/>
                <a:ext cx="150407" cy="147458"/>
              </a:xfrm>
              <a:custGeom>
                <a:avLst/>
                <a:gdLst>
                  <a:gd name="connsiteX0" fmla="*/ 53617 w 385718"/>
                  <a:gd name="connsiteY0" fmla="*/ 54849 h 378155"/>
                  <a:gd name="connsiteX1" fmla="*/ 29415 w 385718"/>
                  <a:gd name="connsiteY1" fmla="*/ 277204 h 378155"/>
                  <a:gd name="connsiteX2" fmla="*/ 224543 w 385718"/>
                  <a:gd name="connsiteY2" fmla="*/ 377037 h 378155"/>
                  <a:gd name="connsiteX3" fmla="*/ 340258 w 385718"/>
                  <a:gd name="connsiteY3" fmla="*/ 319557 h 378155"/>
                  <a:gd name="connsiteX4" fmla="*/ 354628 w 385718"/>
                  <a:gd name="connsiteY4" fmla="*/ 118379 h 378155"/>
                  <a:gd name="connsiteX5" fmla="*/ 205635 w 385718"/>
                  <a:gd name="connsiteY5" fmla="*/ 222750 h 378155"/>
                  <a:gd name="connsiteX6" fmla="*/ 178408 w 385718"/>
                  <a:gd name="connsiteY6" fmla="*/ 327121 h 378155"/>
                  <a:gd name="connsiteX7" fmla="*/ 66474 w 385718"/>
                  <a:gd name="connsiteY7" fmla="*/ 281742 h 378155"/>
                  <a:gd name="connsiteX8" fmla="*/ 93701 w 385718"/>
                  <a:gd name="connsiteY8" fmla="*/ 177371 h 378155"/>
                  <a:gd name="connsiteX9" fmla="*/ 205635 w 385718"/>
                  <a:gd name="connsiteY9" fmla="*/ 222750 h 378155"/>
                  <a:gd name="connsiteX10" fmla="*/ 354628 w 385718"/>
                  <a:gd name="connsiteY10" fmla="*/ 118379 h 378155"/>
                  <a:gd name="connsiteX11" fmla="*/ 105802 w 385718"/>
                  <a:gd name="connsiteY11" fmla="*/ 17790 h 378155"/>
                  <a:gd name="connsiteX12" fmla="*/ 53617 w 385718"/>
                  <a:gd name="connsiteY12" fmla="*/ 54849 h 3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718" h="378155">
                    <a:moveTo>
                      <a:pt x="53617" y="54849"/>
                    </a:moveTo>
                    <a:cubicBezTo>
                      <a:pt x="-23527" y="150144"/>
                      <a:pt x="11263" y="242414"/>
                      <a:pt x="29415" y="277204"/>
                    </a:cubicBezTo>
                    <a:cubicBezTo>
                      <a:pt x="65718" y="346028"/>
                      <a:pt x="145887" y="386869"/>
                      <a:pt x="224543" y="377037"/>
                    </a:cubicBezTo>
                    <a:cubicBezTo>
                      <a:pt x="288829" y="369474"/>
                      <a:pt x="326645" y="333171"/>
                      <a:pt x="340258" y="319557"/>
                    </a:cubicBezTo>
                    <a:cubicBezTo>
                      <a:pt x="387906" y="270397"/>
                      <a:pt x="395469" y="190985"/>
                      <a:pt x="354628" y="118379"/>
                    </a:cubicBezTo>
                    <a:cubicBezTo>
                      <a:pt x="325888" y="148631"/>
                      <a:pt x="267653" y="189472"/>
                      <a:pt x="205635" y="222750"/>
                    </a:cubicBezTo>
                    <a:cubicBezTo>
                      <a:pt x="229081" y="264347"/>
                      <a:pt x="216980" y="310482"/>
                      <a:pt x="178408" y="327121"/>
                    </a:cubicBezTo>
                    <a:cubicBezTo>
                      <a:pt x="139836" y="343003"/>
                      <a:pt x="89920" y="322583"/>
                      <a:pt x="66474" y="281742"/>
                    </a:cubicBezTo>
                    <a:cubicBezTo>
                      <a:pt x="43028" y="240145"/>
                      <a:pt x="55129" y="194010"/>
                      <a:pt x="93701" y="177371"/>
                    </a:cubicBezTo>
                    <a:cubicBezTo>
                      <a:pt x="132273" y="161489"/>
                      <a:pt x="182189" y="181909"/>
                      <a:pt x="205635" y="222750"/>
                    </a:cubicBezTo>
                    <a:cubicBezTo>
                      <a:pt x="267653" y="188716"/>
                      <a:pt x="325888" y="148631"/>
                      <a:pt x="354628" y="118379"/>
                    </a:cubicBezTo>
                    <a:cubicBezTo>
                      <a:pt x="302443" y="27622"/>
                      <a:pt x="191265" y="-17757"/>
                      <a:pt x="105802" y="17790"/>
                    </a:cubicBezTo>
                    <a:cubicBezTo>
                      <a:pt x="84625" y="26865"/>
                      <a:pt x="67230" y="39723"/>
                      <a:pt x="53617" y="54849"/>
                    </a:cubicBezTo>
                  </a:path>
                </a:pathLst>
              </a:custGeom>
              <a:solidFill>
                <a:srgbClr val="FFE32B"/>
              </a:solidFill>
              <a:ln w="9525" cap="flat">
                <a:noFill/>
                <a:prstDash val="solid"/>
                <a:miter/>
              </a:ln>
            </p:spPr>
            <p:txBody>
              <a:bodyPr rtlCol="0" anchor="ctr"/>
              <a:p>
                <a:endParaRPr lang="zh-CN" altLang="en-US"/>
              </a:p>
            </p:txBody>
          </p:sp>
          <p:sp>
            <p:nvSpPr>
              <p:cNvPr id="416" name="任意多边形: 形状 415"/>
              <p:cNvSpPr/>
              <p:nvPr/>
            </p:nvSpPr>
            <p:spPr>
              <a:xfrm>
                <a:off x="4143092" y="990096"/>
                <a:ext cx="132713" cy="129763"/>
              </a:xfrm>
              <a:custGeom>
                <a:avLst/>
                <a:gdLst>
                  <a:gd name="connsiteX0" fmla="*/ 31284 w 340339"/>
                  <a:gd name="connsiteY0" fmla="*/ 230297 h 332776"/>
                  <a:gd name="connsiteX1" fmla="*/ 53974 w 340339"/>
                  <a:gd name="connsiteY1" fmla="*/ 5672 h 332776"/>
                  <a:gd name="connsiteX2" fmla="*/ 44898 w 340339"/>
                  <a:gd name="connsiteY2" fmla="*/ 200800 h 332776"/>
                  <a:gd name="connsiteX3" fmla="*/ 294480 w 340339"/>
                  <a:gd name="connsiteY3" fmla="*/ 302146 h 332776"/>
                  <a:gd name="connsiteX4" fmla="*/ 341372 w 340339"/>
                  <a:gd name="connsiteY4" fmla="*/ 270381 h 332776"/>
                  <a:gd name="connsiteX5" fmla="*/ 31284 w 340339"/>
                  <a:gd name="connsiteY5" fmla="*/ 230297 h 33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339" h="332776">
                    <a:moveTo>
                      <a:pt x="31284" y="230297"/>
                    </a:moveTo>
                    <a:cubicBezTo>
                      <a:pt x="-9557" y="155422"/>
                      <a:pt x="-1237" y="71471"/>
                      <a:pt x="53974" y="5672"/>
                    </a:cubicBezTo>
                    <a:cubicBezTo>
                      <a:pt x="11620" y="54076"/>
                      <a:pt x="5570" y="130464"/>
                      <a:pt x="44898" y="200800"/>
                    </a:cubicBezTo>
                    <a:cubicBezTo>
                      <a:pt x="97083" y="293070"/>
                      <a:pt x="209017" y="338449"/>
                      <a:pt x="294480" y="302146"/>
                    </a:cubicBezTo>
                    <a:cubicBezTo>
                      <a:pt x="312632" y="294583"/>
                      <a:pt x="328514" y="283995"/>
                      <a:pt x="341372" y="270381"/>
                    </a:cubicBezTo>
                    <a:cubicBezTo>
                      <a:pt x="225656" y="381559"/>
                      <a:pt x="80444" y="321054"/>
                      <a:pt x="31284" y="230297"/>
                    </a:cubicBezTo>
                  </a:path>
                </a:pathLst>
              </a:custGeom>
              <a:solidFill>
                <a:schemeClr val="accent3">
                  <a:lumMod val="75000"/>
                </a:schemeClr>
              </a:solidFill>
              <a:ln w="9525" cap="flat">
                <a:noFill/>
                <a:prstDash val="solid"/>
                <a:miter/>
              </a:ln>
            </p:spPr>
            <p:txBody>
              <a:bodyPr rtlCol="0" anchor="ctr"/>
              <a:p>
                <a:endParaRPr lang="zh-CN" altLang="en-US"/>
              </a:p>
            </p:txBody>
          </p:sp>
          <p:sp>
            <p:nvSpPr>
              <p:cNvPr id="417" name="任意多边形: 形状 416"/>
              <p:cNvSpPr/>
              <p:nvPr/>
            </p:nvSpPr>
            <p:spPr>
              <a:xfrm>
                <a:off x="4148045" y="970924"/>
                <a:ext cx="144509" cy="141560"/>
              </a:xfrm>
              <a:custGeom>
                <a:avLst/>
                <a:gdLst>
                  <a:gd name="connsiteX0" fmla="*/ 342285 w 370592"/>
                  <a:gd name="connsiteY0" fmla="*/ 119126 h 363028"/>
                  <a:gd name="connsiteX1" fmla="*/ 281780 w 370592"/>
                  <a:gd name="connsiteY1" fmla="*/ 351313 h 363028"/>
                  <a:gd name="connsiteX2" fmla="*/ 32198 w 370592"/>
                  <a:gd name="connsiteY2" fmla="*/ 249967 h 363028"/>
                  <a:gd name="connsiteX3" fmla="*/ 92703 w 370592"/>
                  <a:gd name="connsiteY3" fmla="*/ 17780 h 363028"/>
                  <a:gd name="connsiteX4" fmla="*/ 342285 w 370592"/>
                  <a:gd name="connsiteY4" fmla="*/ 119126 h 36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92" h="363028">
                    <a:moveTo>
                      <a:pt x="342285" y="119126"/>
                    </a:moveTo>
                    <a:cubicBezTo>
                      <a:pt x="394470" y="211396"/>
                      <a:pt x="367243" y="315010"/>
                      <a:pt x="281780" y="351313"/>
                    </a:cubicBezTo>
                    <a:cubicBezTo>
                      <a:pt x="196317" y="387616"/>
                      <a:pt x="84383" y="342237"/>
                      <a:pt x="32198" y="249967"/>
                    </a:cubicBezTo>
                    <a:cubicBezTo>
                      <a:pt x="-19988" y="157698"/>
                      <a:pt x="7239" y="54083"/>
                      <a:pt x="92703" y="17780"/>
                    </a:cubicBezTo>
                    <a:cubicBezTo>
                      <a:pt x="178922" y="-17766"/>
                      <a:pt x="290100" y="27612"/>
                      <a:pt x="342285" y="119126"/>
                    </a:cubicBezTo>
                    <a:close/>
                  </a:path>
                </a:pathLst>
              </a:custGeom>
              <a:solidFill>
                <a:srgbClr val="F6D671"/>
              </a:solidFill>
              <a:ln w="9525" cap="flat">
                <a:noFill/>
                <a:prstDash val="solid"/>
                <a:miter/>
              </a:ln>
            </p:spPr>
            <p:txBody>
              <a:bodyPr rtlCol="0" anchor="ctr"/>
              <a:p>
                <a:endParaRPr lang="zh-CN" altLang="en-US" dirty="0"/>
              </a:p>
            </p:txBody>
          </p:sp>
        </p:grpSp>
        <p:sp>
          <p:nvSpPr>
            <p:cNvPr id="411" name="矩形 410"/>
            <p:cNvSpPr/>
            <p:nvPr/>
          </p:nvSpPr>
          <p:spPr>
            <a:xfrm>
              <a:off x="1799324" y="4190455"/>
              <a:ext cx="2421961" cy="1805758"/>
            </a:xfrm>
            <a:prstGeom prst="rect">
              <a:avLst/>
            </a:prstGeom>
            <a:blipFill rotWithShape="1">
              <a:blip r:embed="rId6" cstate="screen"/>
              <a:srcRect/>
              <a:stretch>
                <a:fillRect/>
              </a:stretch>
            </a:bli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711" y="4233798"/>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02</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余华英的罪恶史</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sp>
        <p:nvSpPr>
          <p:cNvPr id="2" name="文本框 1"/>
          <p:cNvSpPr txBox="1"/>
          <p:nvPr/>
        </p:nvSpPr>
        <p:spPr>
          <a:xfrm>
            <a:off x="752475" y="2760345"/>
            <a:ext cx="6266815" cy="3251835"/>
          </a:xfrm>
          <a:prstGeom prst="rect">
            <a:avLst/>
          </a:prstGeom>
          <a:noFill/>
        </p:spPr>
        <p:txBody>
          <a:bodyPr wrap="square" rtlCol="0">
            <a:noAutofit/>
          </a:bodyPr>
          <a:p>
            <a:pPr>
              <a:lnSpc>
                <a:spcPct val="150000"/>
              </a:lnSpc>
            </a:pPr>
            <a:r>
              <a:rPr lang="en-US" altLang="zh-CN" dirty="0">
                <a:solidFill>
                  <a:schemeClr val="tx1"/>
                </a:solidFill>
                <a:latin typeface="微软雅黑" panose="020B0503020204020204" charset="-122"/>
                <a:ea typeface="微软雅黑" panose="020B0503020204020204" charset="-122"/>
                <a:cs typeface="微软雅黑" panose="020B0503020204020204" charset="-122"/>
              </a:rPr>
              <a:t>1993</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年，余华英的生活陷入了极度贫困之中。为了缓解经济压力，她竟然与同居男友龚显良做出了一个令人发指的决定</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将刚出生的亲生儿子以</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5000</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元的价格卖给河北邯郸的一户人家。在那个年代，</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5000</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元对于余华英来说或许是一笔不小的财富，但对于一个无辜的孩子来说，这却是他一生幸福的代价。余华英的这一行为不仅突破了人性的底线，也让她从此走上了拐卖儿童的不归路。</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rcRect l="9038" t="18013" r="10529" b="14967"/>
          <a:stretch>
            <a:fillRect/>
          </a:stretch>
        </p:blipFill>
        <p:spPr>
          <a:xfrm>
            <a:off x="680720" y="1701165"/>
            <a:ext cx="5059045" cy="802005"/>
          </a:xfrm>
          <a:prstGeom prst="rect">
            <a:avLst/>
          </a:prstGeom>
        </p:spPr>
      </p:pic>
      <p:sp>
        <p:nvSpPr>
          <p:cNvPr id="4" name="文本框 3"/>
          <p:cNvSpPr txBox="1"/>
          <p:nvPr/>
        </p:nvSpPr>
        <p:spPr>
          <a:xfrm>
            <a:off x="1594485" y="1903095"/>
            <a:ext cx="2551430" cy="398780"/>
          </a:xfrm>
          <a:prstGeom prst="rect">
            <a:avLst/>
          </a:prstGeom>
          <a:noFill/>
        </p:spPr>
        <p:txBody>
          <a:bodyPr wrap="square" rtlCol="0">
            <a:spAutoFit/>
          </a:bodyPr>
          <a:p>
            <a:pPr algn="ctr"/>
            <a:r>
              <a:rPr lang="en-US" altLang="zh-CN" sz="2000" b="1">
                <a:solidFill>
                  <a:schemeClr val="bg1"/>
                </a:solidFill>
              </a:rPr>
              <a:t>1.</a:t>
            </a:r>
            <a:r>
              <a:rPr lang="zh-CN" altLang="en-US" sz="2000" b="1">
                <a:solidFill>
                  <a:schemeClr val="bg1"/>
                </a:solidFill>
              </a:rPr>
              <a:t>贩卖亲生骨肉</a:t>
            </a:r>
            <a:endParaRPr lang="zh-CN" altLang="en-US" sz="2000" b="1">
              <a:solidFill>
                <a:schemeClr val="bg1"/>
              </a:solidFill>
            </a:endParaRPr>
          </a:p>
        </p:txBody>
      </p:sp>
      <p:pic>
        <p:nvPicPr>
          <p:cNvPr id="6" name="图片 5"/>
          <p:cNvPicPr/>
          <p:nvPr/>
        </p:nvPicPr>
        <p:blipFill>
          <a:blip r:embed="rId7"/>
          <a:srcRect b="3853"/>
          <a:stretch>
            <a:fillRect/>
          </a:stretch>
        </p:blipFill>
        <p:spPr>
          <a:xfrm>
            <a:off x="7506335" y="1480185"/>
            <a:ext cx="3286125" cy="4687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711" y="4233798"/>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02</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余华英的罪恶史</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sp>
        <p:nvSpPr>
          <p:cNvPr id="2" name="文本框 1"/>
          <p:cNvSpPr txBox="1"/>
          <p:nvPr/>
        </p:nvSpPr>
        <p:spPr>
          <a:xfrm>
            <a:off x="783590" y="2534285"/>
            <a:ext cx="7120255" cy="3251835"/>
          </a:xfrm>
          <a:prstGeom prst="rect">
            <a:avLst/>
          </a:prstGeom>
          <a:noFill/>
        </p:spPr>
        <p:txBody>
          <a:bodyPr wrap="square" rtlCol="0">
            <a:noAutofit/>
          </a:bodyPr>
          <a:p>
            <a:pPr>
              <a:lnSpc>
                <a:spcPct val="150000"/>
              </a:lnSpc>
            </a:pPr>
            <a:r>
              <a:rPr lang="zh-CN" altLang="en-US" dirty="0">
                <a:solidFill>
                  <a:schemeClr val="tx1"/>
                </a:solidFill>
                <a:latin typeface="微软雅黑" panose="020B0503020204020204" charset="-122"/>
                <a:ea typeface="微软雅黑" panose="020B0503020204020204" charset="-122"/>
                <a:cs typeface="微软雅黑" panose="020B0503020204020204" charset="-122"/>
              </a:rPr>
              <a:t>从</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1993</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年到</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2003</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年，余华英与同伙在贵州、重庆、云南等地流窜作案，拐卖了整整</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17</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名儿童。他们通常以租房潜伏为掩护，利用零食诱骗或让女儿接近目标儿童，然后实施拐卖。在这些案件中，余华英的手段极其残忍。她甚至用开水烫伤那些不听话的孩子，以此作为</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驯服</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他们的手段，以便在转卖时能够获得更高的价格。余华英专挑低龄儿童下手，因为这些孩子更容易被诱骗和控制。每次得手后，她都会立刻逃离现场，连行李都不收拾，只留下一个个绝望的家庭在痛苦中挣扎。</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rcRect l="9038" t="18013" r="10529" b="14967"/>
          <a:stretch>
            <a:fillRect/>
          </a:stretch>
        </p:blipFill>
        <p:spPr>
          <a:xfrm>
            <a:off x="680720" y="1701165"/>
            <a:ext cx="5059045" cy="802005"/>
          </a:xfrm>
          <a:prstGeom prst="rect">
            <a:avLst/>
          </a:prstGeom>
        </p:spPr>
      </p:pic>
      <p:sp>
        <p:nvSpPr>
          <p:cNvPr id="4" name="文本框 3"/>
          <p:cNvSpPr txBox="1"/>
          <p:nvPr/>
        </p:nvSpPr>
        <p:spPr>
          <a:xfrm>
            <a:off x="1594485" y="1902460"/>
            <a:ext cx="2551430" cy="398780"/>
          </a:xfrm>
          <a:prstGeom prst="rect">
            <a:avLst/>
          </a:prstGeom>
          <a:noFill/>
        </p:spPr>
        <p:txBody>
          <a:bodyPr wrap="square" rtlCol="0">
            <a:spAutoFit/>
          </a:bodyPr>
          <a:p>
            <a:pPr algn="ctr"/>
            <a:r>
              <a:rPr lang="en-US" altLang="zh-CN" sz="2000" b="1">
                <a:solidFill>
                  <a:schemeClr val="bg1"/>
                </a:solidFill>
              </a:rPr>
              <a:t>2. 17</a:t>
            </a:r>
            <a:r>
              <a:rPr lang="zh-CN" altLang="en-US" sz="2000" b="1">
                <a:solidFill>
                  <a:schemeClr val="bg1"/>
                </a:solidFill>
              </a:rPr>
              <a:t>个家庭支离破碎</a:t>
            </a:r>
            <a:endParaRPr lang="zh-CN" altLang="en-US" sz="2000" b="1">
              <a:solidFill>
                <a:schemeClr val="bg1"/>
              </a:solidFill>
            </a:endParaRPr>
          </a:p>
        </p:txBody>
      </p:sp>
      <p:pic>
        <p:nvPicPr>
          <p:cNvPr id="11" name="图片 10"/>
          <p:cNvPicPr/>
          <p:nvPr/>
        </p:nvPicPr>
        <p:blipFill>
          <a:blip r:embed="rId7"/>
          <a:stretch>
            <a:fillRect/>
          </a:stretch>
        </p:blipFill>
        <p:spPr>
          <a:xfrm>
            <a:off x="8323580" y="2143125"/>
            <a:ext cx="3376295" cy="4033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28"/>
            <a:ext cx="12192000" cy="6858000"/>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076" y="4121403"/>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33" name="组合 32"/>
          <p:cNvGrpSpPr/>
          <p:nvPr/>
        </p:nvGrpSpPr>
        <p:grpSpPr>
          <a:xfrm>
            <a:off x="475126" y="549182"/>
            <a:ext cx="5264150" cy="523220"/>
            <a:chOff x="456959" y="210067"/>
            <a:chExt cx="5264150" cy="523220"/>
          </a:xfrm>
        </p:grpSpPr>
        <p:grpSp>
          <p:nvGrpSpPr>
            <p:cNvPr id="26" name="组合 25"/>
            <p:cNvGrpSpPr/>
            <p:nvPr/>
          </p:nvGrpSpPr>
          <p:grpSpPr>
            <a:xfrm>
              <a:off x="456959" y="210067"/>
              <a:ext cx="5264150" cy="521970"/>
              <a:chOff x="456959" y="210067"/>
              <a:chExt cx="5264150" cy="521970"/>
            </a:xfrm>
          </p:grpSpPr>
          <p:sp>
            <p:nvSpPr>
              <p:cNvPr id="9" name="矩形: 圆角 2"/>
              <p:cNvSpPr/>
              <p:nvPr/>
            </p:nvSpPr>
            <p:spPr>
              <a:xfrm>
                <a:off x="456959" y="210067"/>
                <a:ext cx="820780" cy="510167"/>
              </a:xfrm>
              <a:prstGeom prst="roundRect">
                <a:avLst/>
              </a:prstGeom>
              <a:solidFill>
                <a:srgbClr val="B20E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2000" dirty="0">
                    <a:solidFill>
                      <a:srgbClr val="FFF2CC"/>
                    </a:solidFill>
                    <a:latin typeface="思源宋体 CN Heavy" panose="02020900000000000000" pitchFamily="18" charset="-122"/>
                    <a:ea typeface="思源宋体 CN Heavy" panose="02020900000000000000" pitchFamily="18" charset="-122"/>
                  </a:rPr>
                  <a:t>02</a:t>
                </a:r>
                <a:endParaRPr lang="en-US" altLang="zh-CN" sz="2000" dirty="0">
                  <a:solidFill>
                    <a:srgbClr val="FFF2CC"/>
                  </a:solidFill>
                  <a:latin typeface="思源宋体 CN Heavy" panose="02020900000000000000" pitchFamily="18" charset="-122"/>
                  <a:ea typeface="思源宋体 CN Heavy" panose="02020900000000000000" pitchFamily="18" charset="-122"/>
                </a:endParaRPr>
              </a:p>
            </p:txBody>
          </p:sp>
          <p:sp>
            <p:nvSpPr>
              <p:cNvPr id="23" name="文本框 22"/>
              <p:cNvSpPr txBox="1"/>
              <p:nvPr/>
            </p:nvSpPr>
            <p:spPr>
              <a:xfrm>
                <a:off x="1439304" y="210067"/>
                <a:ext cx="4281805" cy="521970"/>
              </a:xfrm>
              <a:prstGeom prst="rect">
                <a:avLst/>
              </a:prstGeom>
              <a:noFill/>
            </p:spPr>
            <p:txBody>
              <a:bodyPr wrap="square">
                <a:spAutoFit/>
              </a:bodyPr>
              <a:p>
                <a:r>
                  <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余华英的罪恶史</a:t>
                </a:r>
                <a:endParaRPr lang="zh-CN" altLang="en-US" sz="2800" b="1" dirty="0">
                  <a:solidFill>
                    <a:srgbClr val="B20E11"/>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cxnSp>
          <p:nvCxnSpPr>
            <p:cNvPr id="28" name="直接连接符 27"/>
            <p:cNvCxnSpPr/>
            <p:nvPr/>
          </p:nvCxnSpPr>
          <p:spPr>
            <a:xfrm>
              <a:off x="1439058" y="733287"/>
              <a:ext cx="2585720" cy="0"/>
            </a:xfrm>
            <a:prstGeom prst="line">
              <a:avLst/>
            </a:prstGeom>
            <a:ln w="6350">
              <a:solidFill>
                <a:srgbClr val="A70D11"/>
              </a:solidFill>
            </a:ln>
            <a:effectLst>
              <a:outerShdw blurRad="101600" dist="50800" dir="5400000" algn="ctr" rotWithShape="0">
                <a:srgbClr val="C00000">
                  <a:alpha val="60000"/>
                </a:srgbClr>
              </a:outerShdw>
            </a:effectLst>
          </p:spPr>
          <p:style>
            <a:lnRef idx="2">
              <a:schemeClr val="accent1"/>
            </a:lnRef>
            <a:fillRef idx="0">
              <a:schemeClr val="accent1"/>
            </a:fillRef>
            <a:effectRef idx="1">
              <a:schemeClr val="accent1"/>
            </a:effectRef>
            <a:fontRef idx="minor">
              <a:schemeClr val="tx1"/>
            </a:fontRef>
          </p:style>
        </p:cxnSp>
      </p:grpSp>
      <p:sp>
        <p:nvSpPr>
          <p:cNvPr id="2" name="文本框 1"/>
          <p:cNvSpPr txBox="1"/>
          <p:nvPr/>
        </p:nvSpPr>
        <p:spPr>
          <a:xfrm>
            <a:off x="782955" y="2421890"/>
            <a:ext cx="7120255" cy="3251835"/>
          </a:xfrm>
          <a:prstGeom prst="rect">
            <a:avLst/>
          </a:prstGeom>
          <a:noFill/>
        </p:spPr>
        <p:txBody>
          <a:bodyPr wrap="square" rtlCol="0">
            <a:noAutofit/>
          </a:bodyPr>
          <a:p>
            <a:pPr>
              <a:lnSpc>
                <a:spcPct val="150000"/>
              </a:lnSpc>
            </a:pPr>
            <a:r>
              <a:rPr lang="en-US" altLang="zh-CN" dirty="0">
                <a:solidFill>
                  <a:schemeClr val="tx1"/>
                </a:solidFill>
                <a:latin typeface="微软雅黑" panose="020B0503020204020204" charset="-122"/>
                <a:ea typeface="微软雅黑" panose="020B0503020204020204" charset="-122"/>
                <a:cs typeface="微软雅黑" panose="020B0503020204020204" charset="-122"/>
              </a:rPr>
              <a:t>2004</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年，余华英终于因拐卖儿童罪被判刑</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8</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年。然而，她并没有因此悔改，反而利用假身份入狱，并成功减刑</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5</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年。在狱中，她继续伪装自己，企图逃避法律的制裁。出狱后，余华英并没有收敛自己的行为，而是继续隐匿在社会的阴暗角落中。她以为自己的罪行已经无人知晓，但正义总是会迟到但不会缺席。</a:t>
            </a: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rcRect l="9038" t="18013" r="10529" b="14967"/>
          <a:stretch>
            <a:fillRect/>
          </a:stretch>
        </p:blipFill>
        <p:spPr>
          <a:xfrm>
            <a:off x="680720" y="1609090"/>
            <a:ext cx="5911850" cy="802005"/>
          </a:xfrm>
          <a:prstGeom prst="rect">
            <a:avLst/>
          </a:prstGeom>
        </p:spPr>
      </p:pic>
      <p:sp>
        <p:nvSpPr>
          <p:cNvPr id="4" name="文本框 3"/>
          <p:cNvSpPr txBox="1"/>
          <p:nvPr/>
        </p:nvSpPr>
        <p:spPr>
          <a:xfrm>
            <a:off x="1224280" y="1810385"/>
            <a:ext cx="4300855" cy="398780"/>
          </a:xfrm>
          <a:prstGeom prst="rect">
            <a:avLst/>
          </a:prstGeom>
          <a:noFill/>
        </p:spPr>
        <p:txBody>
          <a:bodyPr wrap="square" rtlCol="0">
            <a:spAutoFit/>
          </a:bodyPr>
          <a:p>
            <a:pPr algn="ctr"/>
            <a:r>
              <a:rPr lang="en-US" altLang="zh-CN" sz="2000" b="1">
                <a:solidFill>
                  <a:schemeClr val="bg1"/>
                </a:solidFill>
              </a:rPr>
              <a:t>3.</a:t>
            </a:r>
            <a:r>
              <a:rPr lang="zh-CN" altLang="en-US" sz="2000" b="1">
                <a:solidFill>
                  <a:schemeClr val="bg1"/>
                </a:solidFill>
              </a:rPr>
              <a:t>冷血与狡诈：伪装身份、逃避制裁</a:t>
            </a:r>
            <a:endParaRPr lang="zh-CN" altLang="en-US" sz="2000" b="1">
              <a:solidFill>
                <a:schemeClr val="bg1"/>
              </a:solidFill>
            </a:endParaRPr>
          </a:p>
        </p:txBody>
      </p:sp>
      <p:sp>
        <p:nvSpPr>
          <p:cNvPr id="5" name="文本框 4"/>
          <p:cNvSpPr txBox="1"/>
          <p:nvPr/>
        </p:nvSpPr>
        <p:spPr>
          <a:xfrm>
            <a:off x="782955" y="4578985"/>
            <a:ext cx="7120255" cy="1753235"/>
          </a:xfrm>
          <a:prstGeom prst="rect">
            <a:avLst/>
          </a:prstGeom>
          <a:noFill/>
        </p:spPr>
        <p:txBody>
          <a:bodyPr wrap="square" rtlCol="0">
            <a:spAutoFit/>
          </a:bodyPr>
          <a:p>
            <a:pPr>
              <a:lnSpc>
                <a:spcPct val="150000"/>
              </a:lnSpc>
            </a:pPr>
            <a:r>
              <a:rPr lang="en-US" altLang="zh-CN" dirty="0">
                <a:latin typeface="微软雅黑" panose="020B0503020204020204" charset="-122"/>
                <a:ea typeface="微软雅黑" panose="020B0503020204020204" charset="-122"/>
                <a:cs typeface="微软雅黑" panose="020B0503020204020204" charset="-122"/>
                <a:sym typeface="+mn-ea"/>
              </a:rPr>
              <a:t>2022</a:t>
            </a:r>
            <a:r>
              <a:rPr lang="zh-CN" altLang="en-US" dirty="0">
                <a:latin typeface="微软雅黑" panose="020B0503020204020204" charset="-122"/>
                <a:ea typeface="微软雅黑" panose="020B0503020204020204" charset="-122"/>
                <a:cs typeface="微软雅黑" panose="020B0503020204020204" charset="-122"/>
                <a:sym typeface="+mn-ea"/>
              </a:rPr>
              <a:t>年，受害者杨妞花在短视频平台上发布了自己的寻亲信息，并成功指认了余华英。在法庭上，余华英面对受害者的控诉和法律的制裁时，仍然表现出极度的冷血和狡诈。她低头抠手指、面露凶光，甚至扬言</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后悔没弄死你</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a:t>
            </a:r>
            <a:endParaRPr lang="zh-CN" altLang="en-US"/>
          </a:p>
        </p:txBody>
      </p:sp>
      <p:pic>
        <p:nvPicPr>
          <p:cNvPr id="6" name="图片 5"/>
          <p:cNvPicPr/>
          <p:nvPr/>
        </p:nvPicPr>
        <p:blipFill>
          <a:blip r:embed="rId7"/>
          <a:stretch>
            <a:fillRect/>
          </a:stretch>
        </p:blipFill>
        <p:spPr>
          <a:xfrm>
            <a:off x="8235950" y="2421890"/>
            <a:ext cx="3625850" cy="1946910"/>
          </a:xfrm>
          <a:prstGeom prst="rect">
            <a:avLst/>
          </a:prstGeom>
        </p:spPr>
      </p:pic>
      <p:pic>
        <p:nvPicPr>
          <p:cNvPr id="17" name="图片 16"/>
          <p:cNvPicPr/>
          <p:nvPr/>
        </p:nvPicPr>
        <p:blipFill>
          <a:blip r:embed="rId8"/>
          <a:stretch>
            <a:fillRect/>
          </a:stretch>
        </p:blipFill>
        <p:spPr>
          <a:xfrm>
            <a:off x="8217535" y="4481195"/>
            <a:ext cx="3644900" cy="2009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5743"/>
            <a:ext cx="12192000" cy="6858000"/>
          </a:xfrm>
          <a:prstGeom prst="rect">
            <a:avLst/>
          </a:prstGeom>
        </p:spPr>
      </p:pic>
      <p:sp>
        <p:nvSpPr>
          <p:cNvPr id="15" name="任意多边形 14"/>
          <p:cNvSpPr/>
          <p:nvPr/>
        </p:nvSpPr>
        <p:spPr>
          <a:xfrm>
            <a:off x="0" y="5514975"/>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alpha val="10000"/>
                </a:srgbClr>
              </a:gs>
              <a:gs pos="59000">
                <a:srgbClr val="A70D11">
                  <a:alpha val="50000"/>
                </a:srgbClr>
              </a:gs>
              <a:gs pos="100000">
                <a:srgbClr val="A70D11">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rcRect r="53808" b="92084"/>
          <a:stretch>
            <a:fillRect/>
          </a:stretch>
        </p:blipFill>
        <p:spPr>
          <a:xfrm>
            <a:off x="2390278" y="-117345"/>
            <a:ext cx="3895594" cy="561452"/>
          </a:xfrm>
          <a:custGeom>
            <a:avLst/>
            <a:gdLst>
              <a:gd name="connsiteX0" fmla="*/ 0 w 3895594"/>
              <a:gd name="connsiteY0" fmla="*/ 0 h 561452"/>
              <a:gd name="connsiteX1" fmla="*/ 3895594 w 3895594"/>
              <a:gd name="connsiteY1" fmla="*/ 0 h 561452"/>
              <a:gd name="connsiteX2" fmla="*/ 3895594 w 3895594"/>
              <a:gd name="connsiteY2" fmla="*/ 561452 h 561452"/>
              <a:gd name="connsiteX3" fmla="*/ 0 w 3895594"/>
              <a:gd name="connsiteY3" fmla="*/ 561452 h 561452"/>
              <a:gd name="connsiteX4" fmla="*/ 0 w 3895594"/>
              <a:gd name="connsiteY4" fmla="*/ 0 h 561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594" h="561452">
                <a:moveTo>
                  <a:pt x="0" y="0"/>
                </a:moveTo>
                <a:lnTo>
                  <a:pt x="3895594" y="0"/>
                </a:lnTo>
                <a:lnTo>
                  <a:pt x="3895594" y="561452"/>
                </a:lnTo>
                <a:lnTo>
                  <a:pt x="0" y="561452"/>
                </a:lnTo>
                <a:lnTo>
                  <a:pt x="0" y="0"/>
                </a:lnTo>
                <a:close/>
              </a:path>
            </a:pathLst>
          </a:cu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rcRect l="-3020" t="66791" r="84454" b="-2093"/>
          <a:stretch>
            <a:fillRect/>
          </a:stretch>
        </p:blipFill>
        <p:spPr>
          <a:xfrm>
            <a:off x="8041711" y="4233798"/>
            <a:ext cx="1565753" cy="2503835"/>
          </a:xfrm>
          <a:custGeom>
            <a:avLst/>
            <a:gdLst>
              <a:gd name="connsiteX0" fmla="*/ 0 w 1565753"/>
              <a:gd name="connsiteY0" fmla="*/ 0 h 2503835"/>
              <a:gd name="connsiteX1" fmla="*/ 254696 w 1565753"/>
              <a:gd name="connsiteY1" fmla="*/ 0 h 2503835"/>
              <a:gd name="connsiteX2" fmla="*/ 254696 w 1565753"/>
              <a:gd name="connsiteY2" fmla="*/ 2355393 h 2503835"/>
              <a:gd name="connsiteX3" fmla="*/ 1565753 w 1565753"/>
              <a:gd name="connsiteY3" fmla="*/ 2355393 h 2503835"/>
              <a:gd name="connsiteX4" fmla="*/ 1565753 w 1565753"/>
              <a:gd name="connsiteY4" fmla="*/ 2503835 h 2503835"/>
              <a:gd name="connsiteX5" fmla="*/ 0 w 1565753"/>
              <a:gd name="connsiteY5" fmla="*/ 2503835 h 2503835"/>
              <a:gd name="connsiteX6" fmla="*/ 0 w 1565753"/>
              <a:gd name="connsiteY6" fmla="*/ 0 h 250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753" h="2503835">
                <a:moveTo>
                  <a:pt x="0" y="0"/>
                </a:moveTo>
                <a:lnTo>
                  <a:pt x="254696" y="0"/>
                </a:lnTo>
                <a:lnTo>
                  <a:pt x="254696" y="2355393"/>
                </a:lnTo>
                <a:lnTo>
                  <a:pt x="1565753" y="2355393"/>
                </a:lnTo>
                <a:lnTo>
                  <a:pt x="1565753" y="2503835"/>
                </a:lnTo>
                <a:lnTo>
                  <a:pt x="0" y="2503835"/>
                </a:lnTo>
                <a:lnTo>
                  <a:pt x="0" y="0"/>
                </a:lnTo>
                <a:close/>
              </a:path>
            </a:pathLst>
          </a:custGeom>
        </p:spPr>
      </p:pic>
      <p:pic>
        <p:nvPicPr>
          <p:cNvPr id="40" name="图片 39"/>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81730" t="77963" r="-3408" b="-6679"/>
          <a:stretch>
            <a:fillRect/>
          </a:stretch>
        </p:blipFill>
        <p:spPr>
          <a:xfrm>
            <a:off x="9964455" y="5514830"/>
            <a:ext cx="2642992" cy="1750267"/>
          </a:xfrm>
          <a:custGeom>
            <a:avLst/>
            <a:gdLst>
              <a:gd name="connsiteX0" fmla="*/ 2227545 w 2642992"/>
              <a:gd name="connsiteY0" fmla="*/ 0 h 1750267"/>
              <a:gd name="connsiteX1" fmla="*/ 2642992 w 2642992"/>
              <a:gd name="connsiteY1" fmla="*/ 0 h 1750267"/>
              <a:gd name="connsiteX2" fmla="*/ 2642992 w 2642992"/>
              <a:gd name="connsiteY2" fmla="*/ 1750267 h 1750267"/>
              <a:gd name="connsiteX3" fmla="*/ 0 w 2642992"/>
              <a:gd name="connsiteY3" fmla="*/ 1750267 h 1750267"/>
              <a:gd name="connsiteX4" fmla="*/ 0 w 2642992"/>
              <a:gd name="connsiteY4" fmla="*/ 1343171 h 1750267"/>
              <a:gd name="connsiteX5" fmla="*/ 2227545 w 2642992"/>
              <a:gd name="connsiteY5" fmla="*/ 1343171 h 1750267"/>
              <a:gd name="connsiteX6" fmla="*/ 2227545 w 2642992"/>
              <a:gd name="connsiteY6" fmla="*/ 0 h 175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2992" h="1750267">
                <a:moveTo>
                  <a:pt x="2227545" y="0"/>
                </a:moveTo>
                <a:lnTo>
                  <a:pt x="2642992" y="0"/>
                </a:lnTo>
                <a:lnTo>
                  <a:pt x="2642992" y="1750267"/>
                </a:lnTo>
                <a:lnTo>
                  <a:pt x="0" y="1750267"/>
                </a:lnTo>
                <a:lnTo>
                  <a:pt x="0" y="1343171"/>
                </a:lnTo>
                <a:lnTo>
                  <a:pt x="2227545" y="1343171"/>
                </a:lnTo>
                <a:lnTo>
                  <a:pt x="2227545" y="0"/>
                </a:lnTo>
                <a:close/>
              </a:path>
            </a:pathLst>
          </a:custGeom>
        </p:spPr>
      </p:pic>
      <p:grpSp>
        <p:nvGrpSpPr>
          <p:cNvPr id="8" name="组合 7"/>
          <p:cNvGrpSpPr/>
          <p:nvPr/>
        </p:nvGrpSpPr>
        <p:grpSpPr>
          <a:xfrm>
            <a:off x="2094608" y="1342090"/>
            <a:ext cx="2932513" cy="759428"/>
            <a:chOff x="2019041" y="266221"/>
            <a:chExt cx="2891068" cy="671349"/>
          </a:xfrm>
        </p:grpSpPr>
        <p:sp>
          <p:nvSpPr>
            <p:cNvPr id="2" name="矩形: 圆角 1"/>
            <p:cNvSpPr/>
            <p:nvPr/>
          </p:nvSpPr>
          <p:spPr>
            <a:xfrm>
              <a:off x="2019041"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第</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3" name="矩形: 圆角 2"/>
            <p:cNvSpPr/>
            <p:nvPr/>
          </p:nvSpPr>
          <p:spPr>
            <a:xfrm>
              <a:off x="2767974"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3</a:t>
              </a:r>
              <a:endParaRPr lang="en-US" altLang="zh-CN"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4" name="矩形: 圆角 3"/>
            <p:cNvSpPr/>
            <p:nvPr/>
          </p:nvSpPr>
          <p:spPr>
            <a:xfrm>
              <a:off x="3516907"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部</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7" name="矩形: 圆角 6"/>
            <p:cNvSpPr/>
            <p:nvPr/>
          </p:nvSpPr>
          <p:spPr>
            <a:xfrm>
              <a:off x="4265840" y="266221"/>
              <a:ext cx="644269" cy="671349"/>
            </a:xfrm>
            <a:prstGeom prst="roundRect">
              <a:avLst/>
            </a:prstGeom>
            <a:solidFill>
              <a:srgbClr val="A70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分</a:t>
              </a:r>
              <a:endParaRPr lang="zh-CN" altLang="en-US" sz="3600" dirty="0">
                <a:solidFill>
                  <a:srgbClr val="FFF2CC"/>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sp>
        <p:nvSpPr>
          <p:cNvPr id="11" name="任意多边形 10"/>
          <p:cNvSpPr/>
          <p:nvPr/>
        </p:nvSpPr>
        <p:spPr>
          <a:xfrm>
            <a:off x="0" y="5748020"/>
            <a:ext cx="12477750" cy="1109980"/>
          </a:xfrm>
          <a:custGeom>
            <a:avLst/>
            <a:gdLst>
              <a:gd name="connsiteX0" fmla="*/ 0 w 19200"/>
              <a:gd name="connsiteY0" fmla="*/ 107 h 2862"/>
              <a:gd name="connsiteX1" fmla="*/ 19182 w 19200"/>
              <a:gd name="connsiteY1" fmla="*/ 0 h 2862"/>
              <a:gd name="connsiteX2" fmla="*/ 19200 w 19200"/>
              <a:gd name="connsiteY2" fmla="*/ 2862 h 2862"/>
              <a:gd name="connsiteX3" fmla="*/ 0 w 19200"/>
              <a:gd name="connsiteY3" fmla="*/ 2862 h 2862"/>
              <a:gd name="connsiteX4" fmla="*/ 0 w 19200"/>
              <a:gd name="connsiteY4" fmla="*/ 107 h 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0" h="2862">
                <a:moveTo>
                  <a:pt x="0" y="107"/>
                </a:moveTo>
                <a:cubicBezTo>
                  <a:pt x="6777" y="1646"/>
                  <a:pt x="12782" y="0"/>
                  <a:pt x="19182" y="0"/>
                </a:cubicBezTo>
                <a:lnTo>
                  <a:pt x="19200" y="2862"/>
                </a:lnTo>
                <a:lnTo>
                  <a:pt x="0" y="2862"/>
                </a:lnTo>
                <a:lnTo>
                  <a:pt x="0" y="107"/>
                </a:lnTo>
                <a:close/>
              </a:path>
            </a:pathLst>
          </a:custGeom>
          <a:gradFill>
            <a:gsLst>
              <a:gs pos="0">
                <a:srgbClr val="B20E11"/>
              </a:gs>
              <a:gs pos="59000">
                <a:srgbClr val="A70D11"/>
              </a:gs>
              <a:gs pos="100000">
                <a:srgbClr val="A70D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374140" y="2504440"/>
            <a:ext cx="5132705" cy="1322070"/>
          </a:xfrm>
          <a:prstGeom prst="rect">
            <a:avLst/>
          </a:prstGeom>
          <a:noFill/>
        </p:spPr>
        <p:txBody>
          <a:bodyPr wrap="square" rtlCol="0" anchor="t">
            <a:spAutoFit/>
          </a:bodyPr>
          <a:p>
            <a:pPr algn="ctr"/>
            <a:r>
              <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法律</a:t>
            </a:r>
            <a:r>
              <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rPr>
              <a:t>审判</a:t>
            </a:r>
            <a:endParaRPr lang="zh-CN" altLang="en-US" sz="8000" b="1" dirty="0">
              <a:solidFill>
                <a:schemeClr val="tx1">
                  <a:lumMod val="75000"/>
                  <a:lumOff val="25000"/>
                </a:schemeClr>
              </a:solidFill>
              <a:latin typeface="思源宋体 CN Heavy" panose="02020900000000000000" pitchFamily="18" charset="-122"/>
              <a:ea typeface="思源宋体 CN Heavy" panose="02020900000000000000" pitchFamily="18" charset="-122"/>
              <a:cs typeface="阿里巴巴普惠体" panose="00020600040101010101" pitchFamily="18" charset="-122"/>
              <a:sym typeface="+mn-ea"/>
            </a:endParaRPr>
          </a:p>
        </p:txBody>
      </p:sp>
      <p:grpSp>
        <p:nvGrpSpPr>
          <p:cNvPr id="408" name="组合 407"/>
          <p:cNvGrpSpPr/>
          <p:nvPr/>
        </p:nvGrpSpPr>
        <p:grpSpPr>
          <a:xfrm>
            <a:off x="6860540" y="1021080"/>
            <a:ext cx="4471035" cy="4179570"/>
            <a:chOff x="1601451" y="3888335"/>
            <a:chExt cx="2736759" cy="2536330"/>
          </a:xfrm>
          <a:effectLst>
            <a:outerShdw blurRad="50800" dist="38100" dir="2700000" algn="tl" rotWithShape="0">
              <a:prstClr val="black">
                <a:alpha val="40000"/>
              </a:prstClr>
            </a:outerShdw>
          </a:effectLst>
        </p:grpSpPr>
        <p:sp>
          <p:nvSpPr>
            <p:cNvPr id="409" name="矩形 408"/>
            <p:cNvSpPr/>
            <p:nvPr/>
          </p:nvSpPr>
          <p:spPr>
            <a:xfrm>
              <a:off x="1601451" y="4083319"/>
              <a:ext cx="2736759" cy="2341346"/>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10" name="组合 409"/>
            <p:cNvGrpSpPr/>
            <p:nvPr/>
          </p:nvGrpSpPr>
          <p:grpSpPr>
            <a:xfrm>
              <a:off x="2960063" y="3888335"/>
              <a:ext cx="259388" cy="264812"/>
              <a:chOff x="4038043" y="970920"/>
              <a:chExt cx="255596" cy="260942"/>
            </a:xfrm>
          </p:grpSpPr>
          <p:sp>
            <p:nvSpPr>
              <p:cNvPr id="412" name="任意多边形: 形状 411"/>
              <p:cNvSpPr/>
              <p:nvPr/>
            </p:nvSpPr>
            <p:spPr>
              <a:xfrm>
                <a:off x="4050817" y="1124283"/>
                <a:ext cx="97322" cy="100272"/>
              </a:xfrm>
              <a:custGeom>
                <a:avLst/>
                <a:gdLst>
                  <a:gd name="connsiteX0" fmla="*/ 8508 w 249582"/>
                  <a:gd name="connsiteY0" fmla="*/ 222733 h 257145"/>
                  <a:gd name="connsiteX1" fmla="*/ 160527 w 249582"/>
                  <a:gd name="connsiteY1" fmla="*/ 5672 h 257145"/>
                  <a:gd name="connsiteX2" fmla="*/ 160527 w 249582"/>
                  <a:gd name="connsiteY2" fmla="*/ 60883 h 257145"/>
                  <a:gd name="connsiteX3" fmla="*/ 235402 w 249582"/>
                  <a:gd name="connsiteY3" fmla="*/ 91135 h 257145"/>
                  <a:gd name="connsiteX4" fmla="*/ 245990 w 249582"/>
                  <a:gd name="connsiteY4" fmla="*/ 84329 h 257145"/>
                  <a:gd name="connsiteX5" fmla="*/ 41786 w 249582"/>
                  <a:gd name="connsiteY5" fmla="*/ 253742 h 257145"/>
                  <a:gd name="connsiteX6" fmla="*/ 38005 w 249582"/>
                  <a:gd name="connsiteY6" fmla="*/ 256011 h 257145"/>
                  <a:gd name="connsiteX7" fmla="*/ 8508 w 249582"/>
                  <a:gd name="connsiteY7" fmla="*/ 243910 h 257145"/>
                  <a:gd name="connsiteX8" fmla="*/ 8508 w 249582"/>
                  <a:gd name="connsiteY8" fmla="*/ 222733 h 25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582" h="257145">
                    <a:moveTo>
                      <a:pt x="8508" y="222733"/>
                    </a:moveTo>
                    <a:lnTo>
                      <a:pt x="160527" y="5672"/>
                    </a:lnTo>
                    <a:cubicBezTo>
                      <a:pt x="149939" y="20042"/>
                      <a:pt x="149939" y="41219"/>
                      <a:pt x="160527" y="60883"/>
                    </a:cubicBezTo>
                    <a:cubicBezTo>
                      <a:pt x="176409" y="88866"/>
                      <a:pt x="209687" y="102480"/>
                      <a:pt x="235402" y="91135"/>
                    </a:cubicBezTo>
                    <a:cubicBezTo>
                      <a:pt x="239183" y="89623"/>
                      <a:pt x="242965" y="87354"/>
                      <a:pt x="245990" y="84329"/>
                    </a:cubicBezTo>
                    <a:lnTo>
                      <a:pt x="41786" y="253742"/>
                    </a:lnTo>
                    <a:cubicBezTo>
                      <a:pt x="41030" y="254498"/>
                      <a:pt x="39517" y="255255"/>
                      <a:pt x="38005" y="256011"/>
                    </a:cubicBezTo>
                    <a:cubicBezTo>
                      <a:pt x="28173" y="260549"/>
                      <a:pt x="14559" y="255255"/>
                      <a:pt x="8508" y="243910"/>
                    </a:cubicBezTo>
                    <a:cubicBezTo>
                      <a:pt x="4727" y="236347"/>
                      <a:pt x="4727" y="228028"/>
                      <a:pt x="8508" y="222733"/>
                    </a:cubicBezTo>
                  </a:path>
                </a:pathLst>
              </a:custGeom>
              <a:solidFill>
                <a:srgbClr val="E39F4D"/>
              </a:solidFill>
              <a:ln w="9525" cap="flat">
                <a:noFill/>
                <a:prstDash val="solid"/>
                <a:miter/>
              </a:ln>
            </p:spPr>
            <p:txBody>
              <a:bodyPr rtlCol="0" anchor="ctr"/>
              <a:p>
                <a:endParaRPr lang="zh-CN" altLang="en-US"/>
              </a:p>
            </p:txBody>
          </p:sp>
          <p:sp>
            <p:nvSpPr>
              <p:cNvPr id="413" name="任意多边形: 形状 412"/>
              <p:cNvSpPr/>
              <p:nvPr/>
            </p:nvSpPr>
            <p:spPr>
              <a:xfrm>
                <a:off x="4038043" y="1040166"/>
                <a:ext cx="191696" cy="191696"/>
              </a:xfrm>
              <a:custGeom>
                <a:avLst/>
                <a:gdLst>
                  <a:gd name="connsiteX0" fmla="*/ 485979 w 491601"/>
                  <a:gd name="connsiteY0" fmla="*/ 207019 h 491601"/>
                  <a:gd name="connsiteX1" fmla="*/ 457995 w 491601"/>
                  <a:gd name="connsiteY1" fmla="*/ 133657 h 491601"/>
                  <a:gd name="connsiteX2" fmla="*/ 377826 w 491601"/>
                  <a:gd name="connsiteY2" fmla="*/ 47437 h 491601"/>
                  <a:gd name="connsiteX3" fmla="*/ 266649 w 491601"/>
                  <a:gd name="connsiteY3" fmla="*/ 7353 h 491601"/>
                  <a:gd name="connsiteX4" fmla="*/ 207656 w 491601"/>
                  <a:gd name="connsiteY4" fmla="*/ 7353 h 491601"/>
                  <a:gd name="connsiteX5" fmla="*/ 183454 w 491601"/>
                  <a:gd name="connsiteY5" fmla="*/ 11135 h 491601"/>
                  <a:gd name="connsiteX6" fmla="*/ 148664 w 491601"/>
                  <a:gd name="connsiteY6" fmla="*/ 21723 h 491601"/>
                  <a:gd name="connsiteX7" fmla="*/ 99504 w 491601"/>
                  <a:gd name="connsiteY7" fmla="*/ 47437 h 491601"/>
                  <a:gd name="connsiteX8" fmla="*/ 84378 w 491601"/>
                  <a:gd name="connsiteY8" fmla="*/ 58026 h 491601"/>
                  <a:gd name="connsiteX9" fmla="*/ 72277 w 491601"/>
                  <a:gd name="connsiteY9" fmla="*/ 68614 h 491601"/>
                  <a:gd name="connsiteX10" fmla="*/ 58663 w 491601"/>
                  <a:gd name="connsiteY10" fmla="*/ 81471 h 491601"/>
                  <a:gd name="connsiteX11" fmla="*/ 57907 w 491601"/>
                  <a:gd name="connsiteY11" fmla="*/ 82228 h 491601"/>
                  <a:gd name="connsiteX12" fmla="*/ 58663 w 491601"/>
                  <a:gd name="connsiteY12" fmla="*/ 81471 h 491601"/>
                  <a:gd name="connsiteX13" fmla="*/ 39755 w 491601"/>
                  <a:gd name="connsiteY13" fmla="*/ 340886 h 491601"/>
                  <a:gd name="connsiteX14" fmla="*/ 361944 w 491601"/>
                  <a:gd name="connsiteY14" fmla="*/ 471728 h 491601"/>
                  <a:gd name="connsiteX15" fmla="*/ 429255 w 491601"/>
                  <a:gd name="connsiteY15" fmla="*/ 423324 h 491601"/>
                  <a:gd name="connsiteX16" fmla="*/ 428499 w 491601"/>
                  <a:gd name="connsiteY16" fmla="*/ 424080 h 491601"/>
                  <a:gd name="connsiteX17" fmla="*/ 429255 w 491601"/>
                  <a:gd name="connsiteY17" fmla="*/ 423324 h 491601"/>
                  <a:gd name="connsiteX18" fmla="*/ 437575 w 491601"/>
                  <a:gd name="connsiteY18" fmla="*/ 413492 h 491601"/>
                  <a:gd name="connsiteX19" fmla="*/ 450432 w 491601"/>
                  <a:gd name="connsiteY19" fmla="*/ 395340 h 491601"/>
                  <a:gd name="connsiteX20" fmla="*/ 471609 w 491601"/>
                  <a:gd name="connsiteY20" fmla="*/ 354499 h 491601"/>
                  <a:gd name="connsiteX21" fmla="*/ 489004 w 491601"/>
                  <a:gd name="connsiteY21" fmla="*/ 287188 h 491601"/>
                  <a:gd name="connsiteX22" fmla="*/ 485979 w 491601"/>
                  <a:gd name="connsiteY22" fmla="*/ 207019 h 49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1601" h="491601">
                    <a:moveTo>
                      <a:pt x="485979" y="207019"/>
                    </a:moveTo>
                    <a:cubicBezTo>
                      <a:pt x="484466" y="197943"/>
                      <a:pt x="478415" y="169960"/>
                      <a:pt x="457995" y="133657"/>
                    </a:cubicBezTo>
                    <a:cubicBezTo>
                      <a:pt x="448919" y="118531"/>
                      <a:pt x="426230" y="79959"/>
                      <a:pt x="377826" y="47437"/>
                    </a:cubicBezTo>
                    <a:cubicBezTo>
                      <a:pt x="328666" y="14916"/>
                      <a:pt x="284044" y="8866"/>
                      <a:pt x="266649" y="7353"/>
                    </a:cubicBezTo>
                    <a:cubicBezTo>
                      <a:pt x="263623" y="7353"/>
                      <a:pt x="237152" y="3571"/>
                      <a:pt x="207656" y="7353"/>
                    </a:cubicBezTo>
                    <a:lnTo>
                      <a:pt x="183454" y="11135"/>
                    </a:lnTo>
                    <a:cubicBezTo>
                      <a:pt x="172866" y="14160"/>
                      <a:pt x="158496" y="17941"/>
                      <a:pt x="148664" y="21723"/>
                    </a:cubicBezTo>
                    <a:cubicBezTo>
                      <a:pt x="147908" y="21723"/>
                      <a:pt x="124462" y="30799"/>
                      <a:pt x="99504" y="47437"/>
                    </a:cubicBezTo>
                    <a:cubicBezTo>
                      <a:pt x="94966" y="50463"/>
                      <a:pt x="88916" y="55001"/>
                      <a:pt x="84378" y="58026"/>
                    </a:cubicBezTo>
                    <a:cubicBezTo>
                      <a:pt x="80596" y="61051"/>
                      <a:pt x="76815" y="64833"/>
                      <a:pt x="72277" y="68614"/>
                    </a:cubicBezTo>
                    <a:cubicBezTo>
                      <a:pt x="67739" y="72396"/>
                      <a:pt x="63201" y="76934"/>
                      <a:pt x="58663" y="81471"/>
                    </a:cubicBezTo>
                    <a:cubicBezTo>
                      <a:pt x="58663" y="81471"/>
                      <a:pt x="57907" y="82228"/>
                      <a:pt x="57907" y="82228"/>
                    </a:cubicBezTo>
                    <a:cubicBezTo>
                      <a:pt x="57907" y="82228"/>
                      <a:pt x="58663" y="81471"/>
                      <a:pt x="58663" y="81471"/>
                    </a:cubicBezTo>
                    <a:cubicBezTo>
                      <a:pt x="-2598" y="143489"/>
                      <a:pt x="-13186" y="247103"/>
                      <a:pt x="39755" y="340886"/>
                    </a:cubicBezTo>
                    <a:cubicBezTo>
                      <a:pt x="107067" y="459627"/>
                      <a:pt x="251522" y="518619"/>
                      <a:pt x="361944" y="471728"/>
                    </a:cubicBezTo>
                    <a:cubicBezTo>
                      <a:pt x="389171" y="460383"/>
                      <a:pt x="411860" y="443744"/>
                      <a:pt x="429255" y="423324"/>
                    </a:cubicBezTo>
                    <a:cubicBezTo>
                      <a:pt x="429255" y="423324"/>
                      <a:pt x="428499" y="424080"/>
                      <a:pt x="428499" y="424080"/>
                    </a:cubicBezTo>
                    <a:cubicBezTo>
                      <a:pt x="428499" y="424080"/>
                      <a:pt x="429255" y="423324"/>
                      <a:pt x="429255" y="423324"/>
                    </a:cubicBezTo>
                    <a:cubicBezTo>
                      <a:pt x="432281" y="420298"/>
                      <a:pt x="434549" y="416517"/>
                      <a:pt x="437575" y="413492"/>
                    </a:cubicBezTo>
                    <a:cubicBezTo>
                      <a:pt x="442113" y="407441"/>
                      <a:pt x="447407" y="401391"/>
                      <a:pt x="450432" y="395340"/>
                    </a:cubicBezTo>
                    <a:cubicBezTo>
                      <a:pt x="461777" y="376432"/>
                      <a:pt x="464802" y="370382"/>
                      <a:pt x="471609" y="354499"/>
                    </a:cubicBezTo>
                    <a:cubicBezTo>
                      <a:pt x="471609" y="354499"/>
                      <a:pt x="485222" y="322734"/>
                      <a:pt x="489004" y="287188"/>
                    </a:cubicBezTo>
                    <a:cubicBezTo>
                      <a:pt x="490516" y="272818"/>
                      <a:pt x="493542" y="244834"/>
                      <a:pt x="485979" y="207019"/>
                    </a:cubicBezTo>
                    <a:close/>
                  </a:path>
                </a:pathLst>
              </a:custGeom>
              <a:solidFill>
                <a:srgbClr val="F6D671"/>
              </a:solidFill>
              <a:ln w="9525" cap="flat">
                <a:noFill/>
                <a:prstDash val="solid"/>
                <a:miter/>
              </a:ln>
            </p:spPr>
            <p:txBody>
              <a:bodyPr rtlCol="0" anchor="ctr"/>
              <a:p>
                <a:endParaRPr lang="zh-CN" altLang="en-US"/>
              </a:p>
            </p:txBody>
          </p:sp>
          <p:sp>
            <p:nvSpPr>
              <p:cNvPr id="414" name="任意多边形: 形状 413"/>
              <p:cNvSpPr/>
              <p:nvPr/>
            </p:nvSpPr>
            <p:spPr>
              <a:xfrm>
                <a:off x="4131103" y="1044361"/>
                <a:ext cx="91424" cy="91424"/>
              </a:xfrm>
              <a:custGeom>
                <a:avLst/>
                <a:gdLst>
                  <a:gd name="connsiteX0" fmla="*/ 22703 w 234456"/>
                  <a:gd name="connsiteY0" fmla="*/ 93404 h 234456"/>
                  <a:gd name="connsiteX1" fmla="*/ 102872 w 234456"/>
                  <a:gd name="connsiteY1" fmla="*/ 5672 h 234456"/>
                  <a:gd name="connsiteX2" fmla="*/ 97578 w 234456"/>
                  <a:gd name="connsiteY2" fmla="*/ 94161 h 234456"/>
                  <a:gd name="connsiteX3" fmla="*/ 209512 w 234456"/>
                  <a:gd name="connsiteY3" fmla="*/ 139539 h 234456"/>
                  <a:gd name="connsiteX4" fmla="*/ 231445 w 234456"/>
                  <a:gd name="connsiteY4" fmla="*/ 124413 h 234456"/>
                  <a:gd name="connsiteX5" fmla="*/ 151276 w 234456"/>
                  <a:gd name="connsiteY5" fmla="*/ 212145 h 234456"/>
                  <a:gd name="connsiteX6" fmla="*/ 129343 w 234456"/>
                  <a:gd name="connsiteY6" fmla="*/ 227271 h 234456"/>
                  <a:gd name="connsiteX7" fmla="*/ 17409 w 234456"/>
                  <a:gd name="connsiteY7" fmla="*/ 181893 h 234456"/>
                  <a:gd name="connsiteX8" fmla="*/ 22703 w 234456"/>
                  <a:gd name="connsiteY8" fmla="*/ 93404 h 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456" h="234456">
                    <a:moveTo>
                      <a:pt x="22703" y="93404"/>
                    </a:moveTo>
                    <a:lnTo>
                      <a:pt x="102872" y="5672"/>
                    </a:lnTo>
                    <a:cubicBezTo>
                      <a:pt x="82452" y="27605"/>
                      <a:pt x="79426" y="62396"/>
                      <a:pt x="97578" y="94161"/>
                    </a:cubicBezTo>
                    <a:cubicBezTo>
                      <a:pt x="121024" y="135758"/>
                      <a:pt x="170940" y="156178"/>
                      <a:pt x="209512" y="139539"/>
                    </a:cubicBezTo>
                    <a:cubicBezTo>
                      <a:pt x="218588" y="135758"/>
                      <a:pt x="225394" y="130464"/>
                      <a:pt x="231445" y="124413"/>
                    </a:cubicBezTo>
                    <a:lnTo>
                      <a:pt x="151276" y="212145"/>
                    </a:lnTo>
                    <a:cubicBezTo>
                      <a:pt x="145225" y="218196"/>
                      <a:pt x="137662" y="223490"/>
                      <a:pt x="129343" y="227271"/>
                    </a:cubicBezTo>
                    <a:cubicBezTo>
                      <a:pt x="90771" y="243154"/>
                      <a:pt x="40855" y="222733"/>
                      <a:pt x="17409" y="181893"/>
                    </a:cubicBezTo>
                    <a:cubicBezTo>
                      <a:pt x="-742" y="150128"/>
                      <a:pt x="3039" y="114581"/>
                      <a:pt x="22703" y="93404"/>
                    </a:cubicBezTo>
                  </a:path>
                </a:pathLst>
              </a:custGeom>
              <a:solidFill>
                <a:srgbClr val="DC9302"/>
              </a:solidFill>
              <a:ln w="9525" cap="flat">
                <a:noFill/>
                <a:prstDash val="solid"/>
                <a:miter/>
              </a:ln>
            </p:spPr>
            <p:txBody>
              <a:bodyPr rtlCol="0" anchor="ctr"/>
              <a:p>
                <a:endParaRPr lang="zh-CN" altLang="en-US"/>
              </a:p>
            </p:txBody>
          </p:sp>
          <p:sp>
            <p:nvSpPr>
              <p:cNvPr id="415" name="任意多边形: 形状 414"/>
              <p:cNvSpPr/>
              <p:nvPr/>
            </p:nvSpPr>
            <p:spPr>
              <a:xfrm>
                <a:off x="4143232" y="970920"/>
                <a:ext cx="150407" cy="147458"/>
              </a:xfrm>
              <a:custGeom>
                <a:avLst/>
                <a:gdLst>
                  <a:gd name="connsiteX0" fmla="*/ 53617 w 385718"/>
                  <a:gd name="connsiteY0" fmla="*/ 54849 h 378155"/>
                  <a:gd name="connsiteX1" fmla="*/ 29415 w 385718"/>
                  <a:gd name="connsiteY1" fmla="*/ 277204 h 378155"/>
                  <a:gd name="connsiteX2" fmla="*/ 224543 w 385718"/>
                  <a:gd name="connsiteY2" fmla="*/ 377037 h 378155"/>
                  <a:gd name="connsiteX3" fmla="*/ 340258 w 385718"/>
                  <a:gd name="connsiteY3" fmla="*/ 319557 h 378155"/>
                  <a:gd name="connsiteX4" fmla="*/ 354628 w 385718"/>
                  <a:gd name="connsiteY4" fmla="*/ 118379 h 378155"/>
                  <a:gd name="connsiteX5" fmla="*/ 205635 w 385718"/>
                  <a:gd name="connsiteY5" fmla="*/ 222750 h 378155"/>
                  <a:gd name="connsiteX6" fmla="*/ 178408 w 385718"/>
                  <a:gd name="connsiteY6" fmla="*/ 327121 h 378155"/>
                  <a:gd name="connsiteX7" fmla="*/ 66474 w 385718"/>
                  <a:gd name="connsiteY7" fmla="*/ 281742 h 378155"/>
                  <a:gd name="connsiteX8" fmla="*/ 93701 w 385718"/>
                  <a:gd name="connsiteY8" fmla="*/ 177371 h 378155"/>
                  <a:gd name="connsiteX9" fmla="*/ 205635 w 385718"/>
                  <a:gd name="connsiteY9" fmla="*/ 222750 h 378155"/>
                  <a:gd name="connsiteX10" fmla="*/ 354628 w 385718"/>
                  <a:gd name="connsiteY10" fmla="*/ 118379 h 378155"/>
                  <a:gd name="connsiteX11" fmla="*/ 105802 w 385718"/>
                  <a:gd name="connsiteY11" fmla="*/ 17790 h 378155"/>
                  <a:gd name="connsiteX12" fmla="*/ 53617 w 385718"/>
                  <a:gd name="connsiteY12" fmla="*/ 54849 h 37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5718" h="378155">
                    <a:moveTo>
                      <a:pt x="53617" y="54849"/>
                    </a:moveTo>
                    <a:cubicBezTo>
                      <a:pt x="-23527" y="150144"/>
                      <a:pt x="11263" y="242414"/>
                      <a:pt x="29415" y="277204"/>
                    </a:cubicBezTo>
                    <a:cubicBezTo>
                      <a:pt x="65718" y="346028"/>
                      <a:pt x="145887" y="386869"/>
                      <a:pt x="224543" y="377037"/>
                    </a:cubicBezTo>
                    <a:cubicBezTo>
                      <a:pt x="288829" y="369474"/>
                      <a:pt x="326645" y="333171"/>
                      <a:pt x="340258" y="319557"/>
                    </a:cubicBezTo>
                    <a:cubicBezTo>
                      <a:pt x="387906" y="270397"/>
                      <a:pt x="395469" y="190985"/>
                      <a:pt x="354628" y="118379"/>
                    </a:cubicBezTo>
                    <a:cubicBezTo>
                      <a:pt x="325888" y="148631"/>
                      <a:pt x="267653" y="189472"/>
                      <a:pt x="205635" y="222750"/>
                    </a:cubicBezTo>
                    <a:cubicBezTo>
                      <a:pt x="229081" y="264347"/>
                      <a:pt x="216980" y="310482"/>
                      <a:pt x="178408" y="327121"/>
                    </a:cubicBezTo>
                    <a:cubicBezTo>
                      <a:pt x="139836" y="343003"/>
                      <a:pt x="89920" y="322583"/>
                      <a:pt x="66474" y="281742"/>
                    </a:cubicBezTo>
                    <a:cubicBezTo>
                      <a:pt x="43028" y="240145"/>
                      <a:pt x="55129" y="194010"/>
                      <a:pt x="93701" y="177371"/>
                    </a:cubicBezTo>
                    <a:cubicBezTo>
                      <a:pt x="132273" y="161489"/>
                      <a:pt x="182189" y="181909"/>
                      <a:pt x="205635" y="222750"/>
                    </a:cubicBezTo>
                    <a:cubicBezTo>
                      <a:pt x="267653" y="188716"/>
                      <a:pt x="325888" y="148631"/>
                      <a:pt x="354628" y="118379"/>
                    </a:cubicBezTo>
                    <a:cubicBezTo>
                      <a:pt x="302443" y="27622"/>
                      <a:pt x="191265" y="-17757"/>
                      <a:pt x="105802" y="17790"/>
                    </a:cubicBezTo>
                    <a:cubicBezTo>
                      <a:pt x="84625" y="26865"/>
                      <a:pt x="67230" y="39723"/>
                      <a:pt x="53617" y="54849"/>
                    </a:cubicBezTo>
                  </a:path>
                </a:pathLst>
              </a:custGeom>
              <a:solidFill>
                <a:srgbClr val="FFE32B"/>
              </a:solidFill>
              <a:ln w="9525" cap="flat">
                <a:noFill/>
                <a:prstDash val="solid"/>
                <a:miter/>
              </a:ln>
            </p:spPr>
            <p:txBody>
              <a:bodyPr rtlCol="0" anchor="ctr"/>
              <a:p>
                <a:endParaRPr lang="zh-CN" altLang="en-US"/>
              </a:p>
            </p:txBody>
          </p:sp>
          <p:sp>
            <p:nvSpPr>
              <p:cNvPr id="416" name="任意多边形: 形状 415"/>
              <p:cNvSpPr/>
              <p:nvPr/>
            </p:nvSpPr>
            <p:spPr>
              <a:xfrm>
                <a:off x="4143092" y="990096"/>
                <a:ext cx="132713" cy="129763"/>
              </a:xfrm>
              <a:custGeom>
                <a:avLst/>
                <a:gdLst>
                  <a:gd name="connsiteX0" fmla="*/ 31284 w 340339"/>
                  <a:gd name="connsiteY0" fmla="*/ 230297 h 332776"/>
                  <a:gd name="connsiteX1" fmla="*/ 53974 w 340339"/>
                  <a:gd name="connsiteY1" fmla="*/ 5672 h 332776"/>
                  <a:gd name="connsiteX2" fmla="*/ 44898 w 340339"/>
                  <a:gd name="connsiteY2" fmla="*/ 200800 h 332776"/>
                  <a:gd name="connsiteX3" fmla="*/ 294480 w 340339"/>
                  <a:gd name="connsiteY3" fmla="*/ 302146 h 332776"/>
                  <a:gd name="connsiteX4" fmla="*/ 341372 w 340339"/>
                  <a:gd name="connsiteY4" fmla="*/ 270381 h 332776"/>
                  <a:gd name="connsiteX5" fmla="*/ 31284 w 340339"/>
                  <a:gd name="connsiteY5" fmla="*/ 230297 h 33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339" h="332776">
                    <a:moveTo>
                      <a:pt x="31284" y="230297"/>
                    </a:moveTo>
                    <a:cubicBezTo>
                      <a:pt x="-9557" y="155422"/>
                      <a:pt x="-1237" y="71471"/>
                      <a:pt x="53974" y="5672"/>
                    </a:cubicBezTo>
                    <a:cubicBezTo>
                      <a:pt x="11620" y="54076"/>
                      <a:pt x="5570" y="130464"/>
                      <a:pt x="44898" y="200800"/>
                    </a:cubicBezTo>
                    <a:cubicBezTo>
                      <a:pt x="97083" y="293070"/>
                      <a:pt x="209017" y="338449"/>
                      <a:pt x="294480" y="302146"/>
                    </a:cubicBezTo>
                    <a:cubicBezTo>
                      <a:pt x="312632" y="294583"/>
                      <a:pt x="328514" y="283995"/>
                      <a:pt x="341372" y="270381"/>
                    </a:cubicBezTo>
                    <a:cubicBezTo>
                      <a:pt x="225656" y="381559"/>
                      <a:pt x="80444" y="321054"/>
                      <a:pt x="31284" y="230297"/>
                    </a:cubicBezTo>
                  </a:path>
                </a:pathLst>
              </a:custGeom>
              <a:solidFill>
                <a:schemeClr val="accent3">
                  <a:lumMod val="75000"/>
                </a:schemeClr>
              </a:solidFill>
              <a:ln w="9525" cap="flat">
                <a:noFill/>
                <a:prstDash val="solid"/>
                <a:miter/>
              </a:ln>
            </p:spPr>
            <p:txBody>
              <a:bodyPr rtlCol="0" anchor="ctr"/>
              <a:p>
                <a:endParaRPr lang="zh-CN" altLang="en-US"/>
              </a:p>
            </p:txBody>
          </p:sp>
          <p:sp>
            <p:nvSpPr>
              <p:cNvPr id="417" name="任意多边形: 形状 416"/>
              <p:cNvSpPr/>
              <p:nvPr/>
            </p:nvSpPr>
            <p:spPr>
              <a:xfrm>
                <a:off x="4148045" y="970924"/>
                <a:ext cx="144509" cy="141560"/>
              </a:xfrm>
              <a:custGeom>
                <a:avLst/>
                <a:gdLst>
                  <a:gd name="connsiteX0" fmla="*/ 342285 w 370592"/>
                  <a:gd name="connsiteY0" fmla="*/ 119126 h 363028"/>
                  <a:gd name="connsiteX1" fmla="*/ 281780 w 370592"/>
                  <a:gd name="connsiteY1" fmla="*/ 351313 h 363028"/>
                  <a:gd name="connsiteX2" fmla="*/ 32198 w 370592"/>
                  <a:gd name="connsiteY2" fmla="*/ 249967 h 363028"/>
                  <a:gd name="connsiteX3" fmla="*/ 92703 w 370592"/>
                  <a:gd name="connsiteY3" fmla="*/ 17780 h 363028"/>
                  <a:gd name="connsiteX4" fmla="*/ 342285 w 370592"/>
                  <a:gd name="connsiteY4" fmla="*/ 119126 h 36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592" h="363028">
                    <a:moveTo>
                      <a:pt x="342285" y="119126"/>
                    </a:moveTo>
                    <a:cubicBezTo>
                      <a:pt x="394470" y="211396"/>
                      <a:pt x="367243" y="315010"/>
                      <a:pt x="281780" y="351313"/>
                    </a:cubicBezTo>
                    <a:cubicBezTo>
                      <a:pt x="196317" y="387616"/>
                      <a:pt x="84383" y="342237"/>
                      <a:pt x="32198" y="249967"/>
                    </a:cubicBezTo>
                    <a:cubicBezTo>
                      <a:pt x="-19988" y="157698"/>
                      <a:pt x="7239" y="54083"/>
                      <a:pt x="92703" y="17780"/>
                    </a:cubicBezTo>
                    <a:cubicBezTo>
                      <a:pt x="178922" y="-17766"/>
                      <a:pt x="290100" y="27612"/>
                      <a:pt x="342285" y="119126"/>
                    </a:cubicBezTo>
                    <a:close/>
                  </a:path>
                </a:pathLst>
              </a:custGeom>
              <a:solidFill>
                <a:srgbClr val="F6D671"/>
              </a:solidFill>
              <a:ln w="9525" cap="flat">
                <a:noFill/>
                <a:prstDash val="solid"/>
                <a:miter/>
              </a:ln>
            </p:spPr>
            <p:txBody>
              <a:bodyPr rtlCol="0" anchor="ctr"/>
              <a:p>
                <a:endParaRPr lang="zh-CN" altLang="en-US" dirty="0"/>
              </a:p>
            </p:txBody>
          </p:sp>
        </p:grpSp>
        <p:sp>
          <p:nvSpPr>
            <p:cNvPr id="411" name="矩形 410"/>
            <p:cNvSpPr/>
            <p:nvPr/>
          </p:nvSpPr>
          <p:spPr>
            <a:xfrm>
              <a:off x="1799324" y="4190455"/>
              <a:ext cx="2421961" cy="1805758"/>
            </a:xfrm>
            <a:prstGeom prst="rect">
              <a:avLst/>
            </a:prstGeom>
            <a:blipFill rotWithShape="1">
              <a:blip r:embed="rId6" cstate="screen"/>
              <a:srcRect/>
              <a:stretch>
                <a:fillRect/>
              </a:stretch>
            </a:bli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DIAGRAM_VIRTUALLY_FRAME" val="{&quot;height&quot;:225.94992125984254,&quot;left&quot;:501.4291338582677,&quot;top&quot;:126.65330708661418,&quot;width&quot;:369.14188976377943}"/>
</p:tagLst>
</file>

<file path=ppt/tags/tag64.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65.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66.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67.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68.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69.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71.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72.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73.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74.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75.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76.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77.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78.xml><?xml version="1.0" encoding="utf-8"?>
<p:tagLst xmlns:p="http://schemas.openxmlformats.org/presentationml/2006/main">
  <p:tag name="KSO_WM_DIAGRAM_VIRTUALLY_FRAME" val="{&quot;height&quot;:231.84992125984255,&quot;left&quot;:393.52913385826776,&quot;top&quot;:126.65330708661418,&quot;width&quot;:530.101968503937}"/>
</p:tagLst>
</file>

<file path=ppt/tags/tag79.xml><?xml version="1.0" encoding="utf-8"?>
<p:tagLst xmlns:p="http://schemas.openxmlformats.org/presentationml/2006/main">
  <p:tag name="KSO_WPP_MARK_KEY" val="fa9220b1-2350-460c-9be1-bcf75c58fa07"/>
  <p:tag name="COMMONDATA" val="eyJoZGlkIjoiNTg2MGQzYTE5Nzc1MjhjYzA5NGQyNGUzNTNhNGU1ZmE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3193</Words>
  <Application>WPS 演示</Application>
  <PresentationFormat>宽屏</PresentationFormat>
  <Paragraphs>256</Paragraphs>
  <Slides>23</Slides>
  <Notes>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23</vt:i4>
      </vt:variant>
    </vt:vector>
  </HeadingPairs>
  <TitlesOfParts>
    <vt:vector size="39" baseType="lpstr">
      <vt:lpstr>Arial</vt:lpstr>
      <vt:lpstr>宋体</vt:lpstr>
      <vt:lpstr>Wingdings</vt:lpstr>
      <vt:lpstr>Wingdings</vt:lpstr>
      <vt:lpstr>演示流云楷</vt:lpstr>
      <vt:lpstr>阿里巴巴普惠体</vt:lpstr>
      <vt:lpstr>阿里巴巴普惠体 Heavy</vt:lpstr>
      <vt:lpstr>汉呈王天喜毛笔书法</vt:lpstr>
      <vt:lpstr>Yu Gothic</vt:lpstr>
      <vt:lpstr>思源宋体 CN Heavy</vt:lpstr>
      <vt:lpstr>微软雅黑</vt:lpstr>
      <vt:lpstr>Arial Unicode MS</vt:lpstr>
      <vt:lpstr>Calibri</vt:lpstr>
      <vt:lpstr>-apple-system</vt:lpstr>
      <vt:lpstr>Segoe Print</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•᷄ࡇ•᷅</cp:lastModifiedBy>
  <cp:revision>158</cp:revision>
  <dcterms:created xsi:type="dcterms:W3CDTF">2019-06-19T02:08:00Z</dcterms:created>
  <dcterms:modified xsi:type="dcterms:W3CDTF">2025-03-10T05:15:19Z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DFFBE64872AA43AE8ED33C5FC944A9CF_13</vt:lpwstr>
  </property>
</Properties>
</file>